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5" r:id="rId17"/>
    <p:sldId id="366" r:id="rId18"/>
    <p:sldId id="367" r:id="rId19"/>
    <p:sldId id="368" r:id="rId20"/>
    <p:sldId id="369" r:id="rId21"/>
    <p:sldId id="370" r:id="rId22"/>
    <p:sldId id="371" r:id="rId23"/>
    <p:sldId id="372" r:id="rId24"/>
    <p:sldId id="373" r:id="rId25"/>
    <p:sldId id="374" r:id="rId26"/>
    <p:sldId id="375" r:id="rId27"/>
    <p:sldId id="376" r:id="rId28"/>
    <p:sldId id="377" r:id="rId29"/>
    <p:sldId id="378" r:id="rId30"/>
    <p:sldId id="379" r:id="rId31"/>
    <p:sldId id="380" r:id="rId32"/>
    <p:sldId id="381" r:id="rId33"/>
    <p:sldId id="382"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396" r:id="rId48"/>
    <p:sldId id="397" r:id="rId49"/>
    <p:sldId id="398" r:id="rId50"/>
    <p:sldId id="399" r:id="rId51"/>
    <p:sldId id="400" r:id="rId52"/>
    <p:sldId id="401" r:id="rId53"/>
    <p:sldId id="406" r:id="rId54"/>
    <p:sldId id="407" r:id="rId55"/>
    <p:sldId id="408" r:id="rId56"/>
    <p:sldId id="409" r:id="rId57"/>
    <p:sldId id="410" r:id="rId58"/>
    <p:sldId id="411" r:id="rId59"/>
    <p:sldId id="412" r:id="rId60"/>
    <p:sldId id="413" r:id="rId61"/>
    <p:sldId id="414" r:id="rId62"/>
    <p:sldId id="415" r:id="rId63"/>
    <p:sldId id="416" r:id="rId64"/>
    <p:sldId id="417" r:id="rId65"/>
    <p:sldId id="418" r:id="rId66"/>
    <p:sldId id="402" r:id="rId67"/>
    <p:sldId id="419" r:id="rId68"/>
    <p:sldId id="420" r:id="rId69"/>
    <p:sldId id="421" r:id="rId70"/>
    <p:sldId id="422" r:id="rId71"/>
    <p:sldId id="423" r:id="rId72"/>
    <p:sldId id="424" r:id="rId73"/>
    <p:sldId id="425" r:id="rId74"/>
    <p:sldId id="426" r:id="rId75"/>
    <p:sldId id="285" r:id="rId76"/>
    <p:sldId id="405" r:id="rId7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75</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4YLXGKXZZX3-21.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file:///F:\&#26032;&#25945;&#26448;&#25919;&#27835;&#36873;&#25321;&#24615;&#24517;&#20462;2&#12289;3\24YLXGKXZZX3-4.TIF" TargetMode="External"/><Relationship Id="rId7" Type="http://schemas.openxmlformats.org/officeDocument/2006/relationships/image" Target="file:///F:\&#26032;&#25945;&#26448;&#25919;&#27835;&#36873;&#25321;&#24615;&#24517;&#20462;2&#12289;3\24YLXGKXZZX3-6.TIF" TargetMode="Externa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file:///F:\&#26032;&#25945;&#26448;&#25919;&#27835;&#36873;&#25321;&#24615;&#24517;&#20462;2&#12289;3\24YLXGKXZZX3-5.TIF"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file:///F:\&#26032;&#25945;&#26448;&#25919;&#27835;&#36873;&#25321;&#24615;&#24517;&#20462;2&#12289;3\24YLXGKXZZX3-7.TIF" TargetMode="External"/><Relationship Id="rId7" Type="http://schemas.openxmlformats.org/officeDocument/2006/relationships/image" Target="file:///F:\&#26032;&#25945;&#26448;&#25919;&#27835;&#36873;&#25321;&#24615;&#24517;&#20462;2&#12289;3\24YLXGKXZZX3-9.TIF" TargetMode="Externa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file:///F:\&#26032;&#25945;&#26448;&#25919;&#27835;&#36873;&#25321;&#24615;&#24517;&#20462;2&#12289;3\24YLXGKXZZX3-8.TIF"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file:///F:\&#26032;&#25945;&#26448;&#25919;&#27835;&#36873;&#25321;&#24615;&#24517;&#20462;2&#12289;3\23YLCXXZZX3-11.TIF" TargetMode="External"/><Relationship Id="rId7" Type="http://schemas.openxmlformats.org/officeDocument/2006/relationships/image" Target="file:///F:\&#26032;&#25945;&#26448;&#25919;&#27835;&#36873;&#25321;&#24615;&#24517;&#20462;2&#12289;3\23YLCXXZZX3-13.TIF" TargetMode="Externa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file:///F:\&#26032;&#25945;&#26448;&#25919;&#27835;&#36873;&#25321;&#24615;&#24517;&#20462;2&#12289;3\23YLCXXZZX3-12.TIF" TargetMode="External"/><Relationship Id="rId4" Type="http://schemas.openxmlformats.org/officeDocument/2006/relationships/image" Target="../media/image10.png"/></Relationships>
</file>

<file path=ppt/slides/_rels/slide65.xml.rels><?xml version="1.0" encoding="UTF-8" standalone="yes"?>
<Relationships xmlns="http://schemas.openxmlformats.org/package/2006/relationships"><Relationship Id="rId3" Type="http://schemas.openxmlformats.org/officeDocument/2006/relationships/image" Target="file:///F:\&#26032;&#25945;&#26448;&#25919;&#27835;&#36873;&#25321;&#24615;&#24517;&#20462;2&#12289;3\23YLCXXZZX3-14.TIF" TargetMode="External"/><Relationship Id="rId7" Type="http://schemas.openxmlformats.org/officeDocument/2006/relationships/image" Target="file:///F:\&#26032;&#25945;&#26448;&#25919;&#27835;&#36873;&#25321;&#24615;&#24517;&#20462;2&#12289;3\23YLCXXZZX3-16.TIF" TargetMode="Externa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file:///F:\&#26032;&#25945;&#26448;&#25919;&#27835;&#36873;&#25321;&#24615;&#24517;&#20462;2&#12289;3\23YLCXXZZX3-15.TIF" TargetMode="External"/><Relationship Id="rId4" Type="http://schemas.openxmlformats.org/officeDocument/2006/relationships/image" Target="../media/image1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20108;&#65289;&#27010;&#24565;&#19982;&#21028;&#26029;.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16.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692696"/>
            <a:ext cx="10801200" cy="5472608"/>
          </a:xfrm>
        </p:spPr>
        <p:txBody>
          <a:bodyPr>
            <a:normAutofit/>
          </a:bodyPr>
          <a:lstStyle/>
          <a:p>
            <a:pPr indent="662940"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第四、五课　概念与判断</a:t>
            </a:r>
            <a:endParaRPr lang="zh-CN" altLang="zh-CN" sz="320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整体把握—————本课主要内容与目标导向</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．知道概念是反映事物本质属性的思维形式；理解任何概念都是内涵和外延的统一。</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．知道判断的基本特征；了解形成恰当判断的条件；学会正确运用判断；结合具体的判断活动，区分判断的不同类型。</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86409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4YLXGKXZZX3-2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417066" y="1844824"/>
            <a:ext cx="9797387"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260649"/>
            <a:ext cx="10801200" cy="2952328"/>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准确把握概念</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概念的概述</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．属性</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613561318"/>
              </p:ext>
            </p:extLst>
          </p:nvPr>
        </p:nvGraphicFramePr>
        <p:xfrm>
          <a:off x="1057027" y="3573016"/>
          <a:ext cx="10153128" cy="2694432"/>
        </p:xfrm>
        <a:graphic>
          <a:graphicData uri="http://schemas.openxmlformats.org/drawingml/2006/table">
            <a:tbl>
              <a:tblPr/>
              <a:tblGrid>
                <a:gridCol w="1303795"/>
                <a:gridCol w="8849333"/>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关系统称为属性</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分类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事物的属性可分</a:t>
                      </a:r>
                      <a:r>
                        <a:rPr lang="zh-CN" sz="2600" b="1" kern="100" dirty="0" smtClean="0">
                          <a:effectLst/>
                          <a:latin typeface="宋体"/>
                          <a:ea typeface="方正细黑一简体"/>
                          <a:cs typeface="Times New Roman"/>
                        </a:rPr>
                        <a:t>为</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属</a:t>
                      </a:r>
                      <a:r>
                        <a:rPr lang="zh-CN" sz="2600" b="1" kern="100" dirty="0">
                          <a:effectLst/>
                          <a:latin typeface="宋体"/>
                          <a:ea typeface="方正细黑一简体"/>
                          <a:cs typeface="Times New Roman"/>
                        </a:rPr>
                        <a:t>性和非本质属性</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本质</a:t>
                      </a:r>
                      <a:endParaRPr lang="zh-CN" sz="105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属性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本质属性是一事物成</a:t>
                      </a:r>
                      <a:r>
                        <a:rPr lang="zh-CN" sz="2600" b="1" kern="100" dirty="0" smtClean="0">
                          <a:effectLst/>
                          <a:latin typeface="宋体"/>
                          <a:ea typeface="方正细黑一简体"/>
                          <a:cs typeface="Times New Roman"/>
                        </a:rPr>
                        <a:t>为</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并</a:t>
                      </a:r>
                      <a:r>
                        <a:rPr lang="zh-CN" sz="2600" b="1" kern="100" dirty="0">
                          <a:effectLst/>
                          <a:latin typeface="宋体"/>
                          <a:ea typeface="方正细黑一简体"/>
                          <a:cs typeface="Times New Roman"/>
                        </a:rPr>
                        <a:t>使该事物同其他事物区别开来</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规</a:t>
                      </a:r>
                      <a:r>
                        <a:rPr lang="zh-CN" sz="2600" b="1" kern="100" dirty="0">
                          <a:effectLst/>
                          <a:latin typeface="宋体"/>
                          <a:ea typeface="方正细黑一简体"/>
                          <a:cs typeface="Times New Roman"/>
                        </a:rPr>
                        <a:t>定性</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21523" y="370246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性质</a:t>
            </a:r>
            <a:endParaRPr lang="zh-CN" altLang="en-US" dirty="0"/>
          </a:p>
        </p:txBody>
      </p:sp>
      <p:sp>
        <p:nvSpPr>
          <p:cNvPr id="9" name="矩形 8"/>
          <p:cNvSpPr/>
          <p:nvPr/>
        </p:nvSpPr>
        <p:spPr>
          <a:xfrm>
            <a:off x="6342175" y="42930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本质</a:t>
            </a:r>
            <a:endParaRPr lang="zh-CN" altLang="en-US" dirty="0"/>
          </a:p>
        </p:txBody>
      </p:sp>
      <p:sp>
        <p:nvSpPr>
          <p:cNvPr id="11" name="矩形 10"/>
          <p:cNvSpPr/>
          <p:nvPr/>
        </p:nvSpPr>
        <p:spPr>
          <a:xfrm>
            <a:off x="5709198" y="501317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自身</a:t>
            </a:r>
            <a:endParaRPr lang="zh-CN" altLang="en-US" dirty="0"/>
          </a:p>
        </p:txBody>
      </p:sp>
      <p:sp>
        <p:nvSpPr>
          <p:cNvPr id="13" name="矩形 12"/>
          <p:cNvSpPr/>
          <p:nvPr/>
        </p:nvSpPr>
        <p:spPr>
          <a:xfrm>
            <a:off x="3001243" y="566124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内部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44624"/>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．概念</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190339808"/>
              </p:ext>
            </p:extLst>
          </p:nvPr>
        </p:nvGraphicFramePr>
        <p:xfrm>
          <a:off x="480963" y="764704"/>
          <a:ext cx="11233249" cy="6037371"/>
        </p:xfrm>
        <a:graphic>
          <a:graphicData uri="http://schemas.openxmlformats.org/drawingml/2006/table">
            <a:tbl>
              <a:tblPr/>
              <a:tblGrid>
                <a:gridCol w="727333"/>
                <a:gridCol w="888962"/>
                <a:gridCol w="9616954"/>
              </a:tblGrid>
              <a:tr h="108012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定义</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概念就是通过揭示事物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而</a:t>
                      </a:r>
                      <a:r>
                        <a:rPr lang="zh-CN" sz="2600" b="1" kern="100" dirty="0">
                          <a:effectLst/>
                          <a:latin typeface="宋体"/>
                          <a:ea typeface="方正细黑一简体"/>
                          <a:cs typeface="Times New Roman"/>
                        </a:rPr>
                        <a:t>反映事物的思维形式</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86388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表达</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概念只有通过语词才能表达出来，但并非一个语词在任何场合都一定表达同一个概念。不同的语词可以表达同一个概念，同一个语词在不同的场合可以表</a:t>
                      </a:r>
                      <a:r>
                        <a:rPr lang="zh-CN" sz="2600" b="1" kern="100" dirty="0" smtClean="0">
                          <a:effectLst/>
                          <a:latin typeface="宋体"/>
                          <a:ea typeface="方正细黑一简体"/>
                          <a:cs typeface="Times New Roman"/>
                        </a:rPr>
                        <a:t>达</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概念</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587480">
                <a:tc rowSpan="2">
                  <a:txBody>
                    <a:bodyPr/>
                    <a:lstStyle/>
                    <a:p>
                      <a:pPr algn="ctr">
                        <a:lnSpc>
                          <a:spcPct val="170000"/>
                        </a:lnSpc>
                        <a:spcAft>
                          <a:spcPts val="0"/>
                        </a:spcAft>
                        <a:tabLst>
                          <a:tab pos="2700655" algn="l"/>
                        </a:tabLst>
                      </a:pPr>
                      <a:r>
                        <a:rPr lang="zh-CN" sz="2600" b="1" kern="100" smtClean="0">
                          <a:effectLst/>
                          <a:latin typeface="宋体"/>
                          <a:ea typeface="方正细黑一简体"/>
                          <a:cs typeface="Times New Roman"/>
                        </a:rPr>
                        <a:t>基本特征</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smtClean="0">
                          <a:effectLst/>
                          <a:latin typeface="宋体"/>
                          <a:ea typeface="方正细黑一简体"/>
                          <a:cs typeface="Times New Roman"/>
                        </a:rPr>
                        <a:t>内涵</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smtClean="0">
                          <a:effectLst/>
                          <a:latin typeface="宋体"/>
                          <a:ea typeface="方正细黑一简体"/>
                          <a:cs typeface="Times New Roman"/>
                        </a:rPr>
                        <a:t>概念的内涵是指概念所反映的事物的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，它反映事物“</a:t>
                      </a:r>
                      <a:r>
                        <a:rPr lang="en-US" altLang="zh-CN" sz="2600" b="1" kern="100" dirty="0" smtClean="0">
                          <a:effectLst/>
                          <a:latin typeface="宋体"/>
                          <a:ea typeface="方正细黑一简体"/>
                          <a:cs typeface="Times New Roman"/>
                        </a:rPr>
                        <a:t>___</a:t>
                      </a:r>
                      <a:r>
                        <a:rPr lang="zh-CN" sz="2600" b="1" kern="100" dirty="0" smtClean="0">
                          <a:effectLst/>
                          <a:latin typeface="宋体"/>
                          <a:ea typeface="方正细黑一简体"/>
                          <a:cs typeface="Times New Roman"/>
                        </a:rPr>
                        <a:t>”的规定性，说明概念所反映的那种事物究竟“是什么”</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14152">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外延</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概念的外延是指具有概念所反映的本质属性的事物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它说明概念所反映的那种事物</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868955" y="120836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本质属性</a:t>
            </a:r>
            <a:endParaRPr lang="zh-CN" altLang="en-US" dirty="0"/>
          </a:p>
        </p:txBody>
      </p:sp>
      <p:sp>
        <p:nvSpPr>
          <p:cNvPr id="8" name="矩形 7"/>
          <p:cNvSpPr/>
          <p:nvPr/>
        </p:nvSpPr>
        <p:spPr>
          <a:xfrm>
            <a:off x="3289275" y="350100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不同</a:t>
            </a:r>
            <a:endParaRPr lang="zh-CN" altLang="en-US" dirty="0"/>
          </a:p>
        </p:txBody>
      </p:sp>
      <p:sp>
        <p:nvSpPr>
          <p:cNvPr id="10" name="矩形 9"/>
          <p:cNvSpPr/>
          <p:nvPr/>
        </p:nvSpPr>
        <p:spPr>
          <a:xfrm>
            <a:off x="7321723" y="423270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本质属性</a:t>
            </a:r>
            <a:endParaRPr lang="zh-CN" altLang="en-US" dirty="0"/>
          </a:p>
        </p:txBody>
      </p:sp>
      <p:sp>
        <p:nvSpPr>
          <p:cNvPr id="12" name="矩形 11"/>
          <p:cNvSpPr/>
          <p:nvPr/>
        </p:nvSpPr>
        <p:spPr>
          <a:xfrm>
            <a:off x="11138147" y="4221088"/>
            <a:ext cx="519694"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质</a:t>
            </a:r>
            <a:endParaRPr lang="zh-CN" altLang="en-US" dirty="0"/>
          </a:p>
        </p:txBody>
      </p:sp>
      <p:sp>
        <p:nvSpPr>
          <p:cNvPr id="14" name="矩形 13"/>
          <p:cNvSpPr/>
          <p:nvPr/>
        </p:nvSpPr>
        <p:spPr>
          <a:xfrm>
            <a:off x="9842003" y="566124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范围</a:t>
            </a:r>
            <a:endParaRPr lang="zh-CN" altLang="en-US" dirty="0"/>
          </a:p>
        </p:txBody>
      </p:sp>
      <p:sp>
        <p:nvSpPr>
          <p:cNvPr id="16" name="矩形 15"/>
          <p:cNvSpPr/>
          <p:nvPr/>
        </p:nvSpPr>
        <p:spPr>
          <a:xfrm>
            <a:off x="6036468" y="6309320"/>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有哪些</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4624"/>
            <a:ext cx="10801200" cy="1512168"/>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概念外延之间的关系</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相容关系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204670890"/>
              </p:ext>
            </p:extLst>
          </p:nvPr>
        </p:nvGraphicFramePr>
        <p:xfrm>
          <a:off x="264937" y="1448079"/>
          <a:ext cx="11377265" cy="5249767"/>
        </p:xfrm>
        <a:graphic>
          <a:graphicData uri="http://schemas.openxmlformats.org/drawingml/2006/table">
            <a:tbl>
              <a:tblPr/>
              <a:tblGrid>
                <a:gridCol w="1419344"/>
                <a:gridCol w="7361766"/>
                <a:gridCol w="2596155"/>
              </a:tblGrid>
              <a:tr h="46875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种类</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含义</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图示</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9266">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全同</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两个概念的外</a:t>
                      </a:r>
                      <a:r>
                        <a:rPr lang="zh-CN" sz="2600" b="1" kern="100" dirty="0" smtClean="0">
                          <a:effectLst/>
                          <a:latin typeface="宋体"/>
                          <a:ea typeface="方正细黑一简体"/>
                          <a:cs typeface="Times New Roman"/>
                        </a:rPr>
                        <a:t>延</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相</a:t>
                      </a:r>
                      <a:r>
                        <a:rPr lang="zh-CN" sz="2600" b="1" kern="100" dirty="0">
                          <a:effectLst/>
                          <a:latin typeface="宋体"/>
                          <a:ea typeface="方正细黑一简体"/>
                          <a:cs typeface="Times New Roman"/>
                        </a:rPr>
                        <a:t>同</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7389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属种关</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系或种</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属关系</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一个概念的外延包含着另一个概念的全部外延，外延大的概念</a:t>
                      </a:r>
                      <a:r>
                        <a:rPr lang="zh-CN" sz="2600" b="1" kern="100" dirty="0" smtClean="0">
                          <a:effectLst/>
                          <a:latin typeface="宋体"/>
                          <a:ea typeface="方正细黑一简体"/>
                          <a:cs typeface="Times New Roman"/>
                        </a:rPr>
                        <a:t>为</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外延小的概念为种概念</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73484">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交叉</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关系</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两个概念之间有而且只</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外</a:t>
                      </a:r>
                      <a:r>
                        <a:rPr lang="zh-CN" sz="2600" b="1" kern="100" dirty="0">
                          <a:effectLst/>
                          <a:latin typeface="宋体"/>
                          <a:ea typeface="方正细黑一简体"/>
                          <a:cs typeface="Times New Roman"/>
                        </a:rPr>
                        <a:t>延是相同的</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102" name="Picture 6" descr="F:\新教材政治选择性必修2、3\24YLXGKXZZX3-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769995" y="2060848"/>
            <a:ext cx="1152128" cy="1175641"/>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F:\新教材政治选择性必修2、3\24YLXGKXZZX3-5.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9193931" y="3789040"/>
            <a:ext cx="2373384" cy="11521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新教材政治选择性必修2、3\24YLXGKXZZX3-6.TIF"/>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9533718" y="5373216"/>
            <a:ext cx="1539171" cy="129614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809555" y="24928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完全</a:t>
            </a:r>
            <a:endParaRPr lang="zh-CN" altLang="en-US" dirty="0"/>
          </a:p>
        </p:txBody>
      </p:sp>
      <p:sp>
        <p:nvSpPr>
          <p:cNvPr id="8" name="矩形 7"/>
          <p:cNvSpPr/>
          <p:nvPr/>
        </p:nvSpPr>
        <p:spPr>
          <a:xfrm>
            <a:off x="4115750" y="443711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属概念</a:t>
            </a:r>
            <a:endParaRPr lang="zh-CN" altLang="en-US" dirty="0"/>
          </a:p>
        </p:txBody>
      </p:sp>
      <p:sp>
        <p:nvSpPr>
          <p:cNvPr id="10" name="矩形 9"/>
          <p:cNvSpPr/>
          <p:nvPr/>
        </p:nvSpPr>
        <p:spPr>
          <a:xfrm>
            <a:off x="5642040" y="587727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一部分</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不相容关系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711730808"/>
              </p:ext>
            </p:extLst>
          </p:nvPr>
        </p:nvGraphicFramePr>
        <p:xfrm>
          <a:off x="768994" y="1531462"/>
          <a:ext cx="10585177" cy="4897840"/>
        </p:xfrm>
        <a:graphic>
          <a:graphicData uri="http://schemas.openxmlformats.org/drawingml/2006/table">
            <a:tbl>
              <a:tblPr/>
              <a:tblGrid>
                <a:gridCol w="1073858"/>
                <a:gridCol w="1530344"/>
                <a:gridCol w="1572263"/>
                <a:gridCol w="4797924"/>
                <a:gridCol w="1610788"/>
              </a:tblGrid>
              <a:tr h="301731">
                <a:tc>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图示</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特殊情况</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含义</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图示</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2116">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不相容关系</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矛盾关系</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两个具有全异关系的概念包含在一个属概念中，并且它们的外延之</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该</a:t>
                      </a:r>
                      <a:r>
                        <a:rPr lang="zh-CN" sz="2600" b="1" kern="100" dirty="0">
                          <a:effectLst/>
                          <a:latin typeface="宋体"/>
                          <a:ea typeface="方正细黑一简体"/>
                          <a:cs typeface="Times New Roman"/>
                        </a:rPr>
                        <a:t>属概念的外延</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2116">
                <a:tc vMerge="1">
                  <a:txBody>
                    <a:bodyPr/>
                    <a:lstStyle/>
                    <a:p>
                      <a:endParaRPr lang="zh-CN" altLang="en-US"/>
                    </a:p>
                  </a:txBody>
                  <a:tcPr/>
                </a:tc>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反对关系</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两个具有全异关系的概念包含在一个属概念中，并且它们的外延之</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该</a:t>
                      </a:r>
                      <a:r>
                        <a:rPr lang="zh-CN" sz="2600" b="1" kern="100" dirty="0">
                          <a:effectLst/>
                          <a:latin typeface="宋体"/>
                          <a:ea typeface="方正细黑一简体"/>
                          <a:cs typeface="Times New Roman"/>
                        </a:rPr>
                        <a:t>属概念的外延</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126" name="Picture 6" descr="F:\新教材政治选择性必修2、3\24YLXGKXZZX3-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065139" y="3212976"/>
            <a:ext cx="1203562" cy="1872208"/>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F:\新教材政治选择性必修2、3\24YLXGKXZZX3-8.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9914011" y="2550966"/>
            <a:ext cx="1244980" cy="152610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新教材政治选择性必修2、3\24YLXGKXZZX3-9.TIF"/>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0056874" y="4653136"/>
            <a:ext cx="1010418" cy="143479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670226" y="3728645"/>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等于</a:t>
            </a:r>
            <a:endParaRPr lang="zh-CN" altLang="en-US" dirty="0"/>
          </a:p>
        </p:txBody>
      </p:sp>
      <p:sp>
        <p:nvSpPr>
          <p:cNvPr id="8" name="矩形 7"/>
          <p:cNvSpPr/>
          <p:nvPr/>
        </p:nvSpPr>
        <p:spPr>
          <a:xfrm>
            <a:off x="5670225" y="584170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小于</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1124744"/>
            <a:ext cx="11809312" cy="460851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概念是一事物成为自身并使该事物同其他事物区别开来的内部规定性。</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本质属性是一事物成为自身并使该事物同其他事物区别开来的内部规定性。概念就是通过揭示事物的本质属性而反映事物的思维形式。</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同一个语词在同一场合应该表达不同的概念</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同一个语词在不同的场合可以表达不同的概念。</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32859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概念的外延说明概念所反映的那种事物究竟“是什么</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概念的内涵说明概念所反映的那种事物究竟“是什么”。概念的外延说明概念所反映的那种事物“有哪些”。</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男同学与学习优秀的同学存在种属关系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男同学与学习优秀的同学存在交叉关系。</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我们反对颠倒黑白，因为黑白是矛盾关系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在颜色中，黑白是反对关系。</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396044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明确概念的方法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．明确内涵的方法：定义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定义的含义：定义是</a:t>
            </a:r>
            <a:r>
              <a:rPr lang="zh-CN" altLang="zh-CN" sz="2600" b="1" kern="100" dirty="0" smtClean="0">
                <a:latin typeface="宋体"/>
                <a:ea typeface="方正细黑一简体"/>
                <a:cs typeface="Times New Roman"/>
              </a:rPr>
              <a:t>从</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方</a:t>
            </a:r>
            <a:r>
              <a:rPr lang="zh-CN" altLang="zh-CN" sz="2600" b="1" kern="100" dirty="0">
                <a:latin typeface="宋体"/>
                <a:ea typeface="方正细黑一简体"/>
                <a:cs typeface="Times New Roman"/>
              </a:rPr>
              <a:t>面明确概念的逻辑方法。给一个概念下定义，就是用简明的语句揭示概念所反映的客观事物</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定义的构成：定义由被定义项、定义项</a:t>
            </a:r>
            <a:r>
              <a:rPr lang="zh-CN" altLang="zh-CN" sz="2600" b="1" kern="100" dirty="0" smtClean="0">
                <a:latin typeface="宋体"/>
                <a:ea typeface="方正细黑一简体"/>
                <a:cs typeface="Times New Roman"/>
              </a:rPr>
              <a:t>和</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三</a:t>
            </a:r>
            <a:r>
              <a:rPr lang="zh-CN" altLang="zh-CN" sz="2600" b="1" kern="100" dirty="0">
                <a:latin typeface="宋体"/>
                <a:ea typeface="方正细黑一简体"/>
                <a:cs typeface="Times New Roman"/>
              </a:rPr>
              <a:t>部分构成。</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4513411" y="2936557"/>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内涵</a:t>
            </a:r>
            <a:endParaRPr lang="zh-CN" altLang="en-US" dirty="0"/>
          </a:p>
        </p:txBody>
      </p:sp>
      <p:sp>
        <p:nvSpPr>
          <p:cNvPr id="6" name="矩形 5"/>
          <p:cNvSpPr/>
          <p:nvPr/>
        </p:nvSpPr>
        <p:spPr>
          <a:xfrm>
            <a:off x="8761883" y="3584629"/>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本质属性</a:t>
            </a:r>
            <a:endParaRPr lang="zh-CN" altLang="en-US" dirty="0"/>
          </a:p>
        </p:txBody>
      </p:sp>
      <p:sp>
        <p:nvSpPr>
          <p:cNvPr id="8" name="矩形 7"/>
          <p:cNvSpPr/>
          <p:nvPr/>
        </p:nvSpPr>
        <p:spPr>
          <a:xfrm>
            <a:off x="7093091" y="4376717"/>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定义联项</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496855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下定义的方法：定义的最基本、最常用的方法是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这里的属概念是</a:t>
            </a:r>
            <a:r>
              <a:rPr lang="zh-CN" altLang="zh-CN" sz="2600" b="1" kern="100" dirty="0" smtClean="0">
                <a:latin typeface="宋体"/>
                <a:ea typeface="方正细黑一简体"/>
                <a:cs typeface="Times New Roman"/>
              </a:rPr>
              <a:t>指</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属概念。种差指同一属概念下的种概念之间的差别，即“被定义项”与其同属的其</a:t>
            </a:r>
            <a:r>
              <a:rPr lang="zh-CN" altLang="zh-CN" sz="2600" b="1" kern="100" dirty="0" smtClean="0">
                <a:latin typeface="宋体"/>
                <a:ea typeface="方正细黑一简体"/>
                <a:cs typeface="Times New Roman"/>
              </a:rPr>
              <a:t>他</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之</a:t>
            </a:r>
            <a:r>
              <a:rPr lang="zh-CN" altLang="zh-CN" sz="2600" b="1" kern="100" dirty="0">
                <a:latin typeface="宋体"/>
                <a:ea typeface="方正细黑一简体"/>
                <a:cs typeface="Times New Roman"/>
              </a:rPr>
              <a:t>间的差别。“种差”和“属概念”相加构成定义项，用定义联项将被定义项和定义项联结起来，就构成定义。</a:t>
            </a:r>
            <a:endParaRPr lang="zh-CN" altLang="zh-CN" sz="1050" kern="100" dirty="0">
              <a:latin typeface="宋体"/>
              <a:cs typeface="Courier New"/>
            </a:endParaRPr>
          </a:p>
          <a:p>
            <a:pPr indent="0"/>
            <a:r>
              <a:rPr lang="en-US" altLang="zh-CN" sz="2600" b="1" kern="100" dirty="0">
                <a:latin typeface="方正细黑一简体"/>
                <a:cs typeface="Times New Roman"/>
              </a:rPr>
              <a:t>(4)</a:t>
            </a:r>
            <a:r>
              <a:rPr lang="zh-CN" altLang="zh-CN" sz="2600" b="1" kern="100" dirty="0">
                <a:ea typeface="方正细黑一简体"/>
                <a:cs typeface="Times New Roman"/>
              </a:rPr>
              <a:t>下定义的要求：应该具备相应的科学知识，正确地认识对象，把握</a:t>
            </a:r>
            <a:r>
              <a:rPr lang="zh-CN" altLang="zh-CN" sz="2600" b="1" kern="100" dirty="0" smtClean="0">
                <a:ea typeface="方正细黑一简体"/>
                <a:cs typeface="Times New Roman"/>
              </a:rPr>
              <a:t>其</a:t>
            </a:r>
            <a:r>
              <a:rPr lang="en-US" altLang="zh-CN" sz="2600" b="1" kern="100" dirty="0" smtClean="0">
                <a:ea typeface="方正细黑一简体"/>
                <a:cs typeface="Times New Roman"/>
              </a:rPr>
              <a:t>________</a:t>
            </a:r>
            <a:r>
              <a:rPr lang="zh-CN" altLang="zh-CN" sz="2600" b="1" kern="100" dirty="0" smtClean="0">
                <a:ea typeface="方正细黑一简体"/>
                <a:cs typeface="Times New Roman"/>
              </a:rPr>
              <a:t>。</a:t>
            </a:r>
            <a:r>
              <a:rPr lang="zh-CN" altLang="zh-CN" sz="2600" b="1" kern="100" dirty="0">
                <a:ea typeface="方正细黑一简体"/>
                <a:cs typeface="Times New Roman"/>
              </a:rPr>
              <a:t>应该遵循必要的逻辑规则。</a:t>
            </a:r>
            <a:endParaRPr lang="zh-CN" altLang="en-US" sz="2600" dirty="0"/>
          </a:p>
        </p:txBody>
      </p:sp>
      <p:sp>
        <p:nvSpPr>
          <p:cNvPr id="4" name="矩形 3"/>
          <p:cNvSpPr/>
          <p:nvPr/>
        </p:nvSpPr>
        <p:spPr>
          <a:xfrm>
            <a:off x="8329835" y="1052736"/>
            <a:ext cx="2194832"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种差加属概念</a:t>
            </a:r>
            <a:endParaRPr lang="zh-CN" altLang="en-US" dirty="0"/>
          </a:p>
        </p:txBody>
      </p:sp>
      <p:sp>
        <p:nvSpPr>
          <p:cNvPr id="6" name="矩形 5"/>
          <p:cNvSpPr/>
          <p:nvPr/>
        </p:nvSpPr>
        <p:spPr>
          <a:xfrm>
            <a:off x="2772611" y="1712421"/>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被定义项</a:t>
            </a:r>
            <a:endParaRPr lang="zh-CN" altLang="en-US" dirty="0"/>
          </a:p>
        </p:txBody>
      </p:sp>
      <p:sp>
        <p:nvSpPr>
          <p:cNvPr id="8" name="矩形 7"/>
          <p:cNvSpPr/>
          <p:nvPr/>
        </p:nvSpPr>
        <p:spPr>
          <a:xfrm>
            <a:off x="6529635" y="2420888"/>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种概念</a:t>
            </a:r>
            <a:endParaRPr lang="zh-CN" altLang="en-US" dirty="0"/>
          </a:p>
        </p:txBody>
      </p:sp>
      <p:sp>
        <p:nvSpPr>
          <p:cNvPr id="10" name="矩形 9"/>
          <p:cNvSpPr/>
          <p:nvPr/>
        </p:nvSpPr>
        <p:spPr>
          <a:xfrm>
            <a:off x="696987" y="5013176"/>
            <a:ext cx="1524776" cy="492443"/>
          </a:xfrm>
          <a:prstGeom prst="rect">
            <a:avLst/>
          </a:prstGeom>
        </p:spPr>
        <p:txBody>
          <a:bodyPr wrap="none">
            <a:spAutoFit/>
          </a:bodyPr>
          <a:lstStyle/>
          <a:p>
            <a:r>
              <a:rPr lang="zh-CN" altLang="zh-CN" sz="2600" b="1" kern="100" dirty="0">
                <a:solidFill>
                  <a:srgbClr val="FF0000"/>
                </a:solidFill>
                <a:latin typeface="Times New Roman" panose="02020603050405020304" pitchFamily="18" charset="0"/>
                <a:ea typeface="方正细黑一简体"/>
                <a:cs typeface="Times New Roman"/>
              </a:rPr>
              <a:t>本质属性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003396327"/>
              </p:ext>
            </p:extLst>
          </p:nvPr>
        </p:nvGraphicFramePr>
        <p:xfrm>
          <a:off x="1057027" y="1124744"/>
          <a:ext cx="10369152" cy="5173139"/>
        </p:xfrm>
        <a:graphic>
          <a:graphicData uri="http://schemas.openxmlformats.org/drawingml/2006/table">
            <a:tbl>
              <a:tblPr/>
              <a:tblGrid>
                <a:gridCol w="4392488"/>
                <a:gridCol w="5976664"/>
              </a:tblGrid>
              <a:tr h="1131491">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定义项与被定义项</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必</a:t>
                      </a:r>
                      <a:r>
                        <a:rPr lang="zh-CN" sz="2600" b="1" kern="100" dirty="0">
                          <a:effectLst/>
                          <a:latin typeface="宋体"/>
                          <a:ea typeface="方正细黑一简体"/>
                          <a:cs typeface="Times New Roman"/>
                        </a:rPr>
                        <a:t>须全同</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a:effectLst/>
                          <a:latin typeface="宋体"/>
                          <a:ea typeface="方正细黑一简体"/>
                          <a:cs typeface="Times New Roman"/>
                        </a:rPr>
                        <a:t>否则，就会犯“定义过宽”或“定义过窄”的逻辑错误</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1519">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定义项不能直接或间接</a:t>
                      </a:r>
                      <a:r>
                        <a:rPr lang="zh-CN" sz="2600" b="1" kern="100" dirty="0" smtClean="0">
                          <a:effectLst/>
                          <a:latin typeface="宋体"/>
                          <a:ea typeface="方正细黑一简体"/>
                          <a:cs typeface="Times New Roman"/>
                        </a:rPr>
                        <a:t>地</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被</a:t>
                      </a:r>
                      <a:r>
                        <a:rPr lang="zh-CN" sz="2600" b="1" kern="100" dirty="0">
                          <a:effectLst/>
                          <a:latin typeface="宋体"/>
                          <a:ea typeface="方正细黑一简体"/>
                          <a:cs typeface="Times New Roman"/>
                        </a:rPr>
                        <a:t>定义项</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a:effectLst/>
                          <a:latin typeface="宋体"/>
                          <a:ea typeface="方正细黑一简体"/>
                          <a:cs typeface="Times New Roman"/>
                        </a:rPr>
                        <a:t>否则，就会犯“同语反复”或“循环定义”的逻辑错误</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定义一般不能</a:t>
                      </a:r>
                      <a:r>
                        <a:rPr lang="zh-CN" sz="2600" b="1" kern="100" dirty="0" smtClean="0">
                          <a:effectLst/>
                          <a:latin typeface="宋体"/>
                          <a:ea typeface="方正细黑一简体"/>
                          <a:cs typeface="Times New Roman"/>
                        </a:rPr>
                        <a:t>用</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形</a:t>
                      </a:r>
                      <a:r>
                        <a:rPr lang="zh-CN" sz="2600" b="1" kern="100" dirty="0">
                          <a:effectLst/>
                          <a:latin typeface="宋体"/>
                          <a:ea typeface="方正细黑一简体"/>
                          <a:cs typeface="Times New Roman"/>
                        </a:rPr>
                        <a:t>式</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违反这一逻辑规则，就会犯“否定定义”的逻辑错误</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定义不能</a:t>
                      </a:r>
                      <a:r>
                        <a:rPr lang="zh-CN" sz="2600" b="1" kern="100" dirty="0" smtClean="0">
                          <a:effectLst/>
                          <a:latin typeface="宋体"/>
                          <a:ea typeface="方正细黑一简体"/>
                          <a:cs typeface="Times New Roman"/>
                        </a:rPr>
                        <a:t>用</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否则，就会犯“比喻定义”的逻辑错误</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153371" y="126876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外延</a:t>
            </a:r>
            <a:endParaRPr lang="zh-CN" altLang="en-US" dirty="0"/>
          </a:p>
        </p:txBody>
      </p:sp>
      <p:sp>
        <p:nvSpPr>
          <p:cNvPr id="8" name="矩形 7"/>
          <p:cNvSpPr/>
          <p:nvPr/>
        </p:nvSpPr>
        <p:spPr>
          <a:xfrm>
            <a:off x="1129035" y="318277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包含</a:t>
            </a:r>
            <a:endParaRPr lang="zh-CN" altLang="en-US" dirty="0"/>
          </a:p>
        </p:txBody>
      </p:sp>
      <p:sp>
        <p:nvSpPr>
          <p:cNvPr id="10" name="矩形 9"/>
          <p:cNvSpPr/>
          <p:nvPr/>
        </p:nvSpPr>
        <p:spPr>
          <a:xfrm>
            <a:off x="3649314" y="422108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否定</a:t>
            </a:r>
            <a:endParaRPr lang="zh-CN" altLang="en-US" dirty="0"/>
          </a:p>
        </p:txBody>
      </p:sp>
      <p:sp>
        <p:nvSpPr>
          <p:cNvPr id="13" name="矩形 12"/>
          <p:cNvSpPr/>
          <p:nvPr/>
        </p:nvSpPr>
        <p:spPr>
          <a:xfrm>
            <a:off x="3649315" y="537321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比喻</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908720"/>
            <a:ext cx="10801200" cy="496855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．明确外延的方法：划分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划分的含义与构成：划分是</a:t>
            </a:r>
            <a:r>
              <a:rPr lang="zh-CN" altLang="zh-CN" sz="2600" b="1" kern="100" dirty="0" smtClean="0">
                <a:latin typeface="宋体"/>
                <a:ea typeface="方正细黑一简体"/>
                <a:cs typeface="Times New Roman"/>
              </a:rPr>
              <a:t>从</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方</a:t>
            </a:r>
            <a:r>
              <a:rPr lang="zh-CN" altLang="zh-CN" sz="2600" b="1" kern="100" dirty="0">
                <a:latin typeface="宋体"/>
                <a:ea typeface="方正细黑一简体"/>
                <a:cs typeface="Times New Roman"/>
              </a:rPr>
              <a:t>面明确概念的逻辑方法。它是依据一定的标准，把一个概念的外延分为几个小类。小类是大类</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大类是小类</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划分就是把一个属分为几个种的逻辑方法。划分由母项</a:t>
            </a:r>
            <a:r>
              <a:rPr lang="zh-CN" altLang="zh-CN" sz="2600" b="1" kern="100" dirty="0" smtClean="0">
                <a:latin typeface="宋体"/>
                <a:ea typeface="方正细黑一简体"/>
                <a:cs typeface="Times New Roman"/>
              </a:rPr>
              <a:t>和</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两</a:t>
            </a:r>
            <a:r>
              <a:rPr lang="zh-CN" altLang="zh-CN" sz="2600" b="1" kern="100" dirty="0">
                <a:latin typeface="宋体"/>
                <a:ea typeface="方正细黑一简体"/>
                <a:cs typeface="Times New Roman"/>
              </a:rPr>
              <a:t>部分构成。</a:t>
            </a:r>
            <a:endParaRPr lang="zh-CN" altLang="zh-CN" sz="1050" kern="100" dirty="0">
              <a:latin typeface="宋体"/>
              <a:cs typeface="Courier New"/>
            </a:endParaRPr>
          </a:p>
          <a:p>
            <a:pPr indent="0"/>
            <a:r>
              <a:rPr lang="en-US" altLang="zh-CN" sz="2600" b="1" kern="100" dirty="0">
                <a:latin typeface="方正细黑一简体"/>
                <a:cs typeface="Times New Roman"/>
              </a:rPr>
              <a:t>(2)</a:t>
            </a:r>
            <a:r>
              <a:rPr lang="zh-CN" altLang="zh-CN" sz="2600" b="1" kern="100" dirty="0">
                <a:ea typeface="方正细黑一简体"/>
                <a:cs typeface="Times New Roman"/>
              </a:rPr>
              <a:t>划分的规则：必须充分了解概念所反映的对象之间</a:t>
            </a:r>
            <a:r>
              <a:rPr lang="zh-CN" altLang="zh-CN" sz="2600" b="1" kern="100" dirty="0" smtClean="0">
                <a:ea typeface="方正细黑一简体"/>
                <a:cs typeface="Times New Roman"/>
              </a:rPr>
              <a:t>的</a:t>
            </a:r>
            <a:r>
              <a:rPr lang="en-US" altLang="zh-CN" sz="2600" b="1" kern="100" dirty="0" smtClean="0">
                <a:ea typeface="方正细黑一简体"/>
                <a:cs typeface="Times New Roman"/>
              </a:rPr>
              <a:t>_________</a:t>
            </a:r>
            <a:r>
              <a:rPr lang="zh-CN" altLang="zh-CN" sz="2600" b="1" kern="100" dirty="0" smtClean="0">
                <a:ea typeface="方正细黑一简体"/>
                <a:cs typeface="Times New Roman"/>
              </a:rPr>
              <a:t>。</a:t>
            </a:r>
            <a:r>
              <a:rPr lang="zh-CN" altLang="zh-CN" sz="2600" b="1" kern="100" dirty="0">
                <a:ea typeface="方正细黑一简体"/>
                <a:cs typeface="Times New Roman"/>
              </a:rPr>
              <a:t>要遵循划分</a:t>
            </a:r>
            <a:r>
              <a:rPr lang="zh-CN" altLang="zh-CN" sz="2600" b="1" kern="100" dirty="0" smtClean="0">
                <a:ea typeface="方正细黑一简体"/>
                <a:cs typeface="Times New Roman"/>
              </a:rPr>
              <a:t>的</a:t>
            </a:r>
            <a:r>
              <a:rPr lang="en-US" altLang="zh-CN" sz="2600" b="1" kern="100" dirty="0" smtClean="0">
                <a:ea typeface="方正细黑一简体"/>
                <a:cs typeface="Times New Roman"/>
              </a:rPr>
              <a:t>________</a:t>
            </a:r>
            <a:r>
              <a:rPr lang="zh-CN" altLang="zh-CN" sz="2600" b="1" kern="100" dirty="0" smtClean="0">
                <a:ea typeface="方正细黑一简体"/>
                <a:cs typeface="Times New Roman"/>
              </a:rPr>
              <a:t>。</a:t>
            </a:r>
            <a:endParaRPr lang="zh-CN" altLang="en-US" sz="2600" dirty="0"/>
          </a:p>
        </p:txBody>
      </p:sp>
      <p:sp>
        <p:nvSpPr>
          <p:cNvPr id="4" name="矩形 3"/>
          <p:cNvSpPr/>
          <p:nvPr/>
        </p:nvSpPr>
        <p:spPr>
          <a:xfrm>
            <a:off x="5593531" y="1784429"/>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外延</a:t>
            </a:r>
            <a:endParaRPr lang="zh-CN" altLang="en-US" dirty="0"/>
          </a:p>
        </p:txBody>
      </p:sp>
      <p:sp>
        <p:nvSpPr>
          <p:cNvPr id="6" name="矩形 5"/>
          <p:cNvSpPr/>
          <p:nvPr/>
        </p:nvSpPr>
        <p:spPr>
          <a:xfrm>
            <a:off x="10274051" y="2492896"/>
            <a:ext cx="519694"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种</a:t>
            </a:r>
            <a:endParaRPr lang="zh-CN" altLang="en-US" dirty="0"/>
          </a:p>
        </p:txBody>
      </p:sp>
      <p:sp>
        <p:nvSpPr>
          <p:cNvPr id="8" name="矩形 7"/>
          <p:cNvSpPr/>
          <p:nvPr/>
        </p:nvSpPr>
        <p:spPr>
          <a:xfrm>
            <a:off x="2569195" y="3152275"/>
            <a:ext cx="519694"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属</a:t>
            </a:r>
            <a:endParaRPr lang="zh-CN" altLang="en-US" dirty="0"/>
          </a:p>
        </p:txBody>
      </p:sp>
      <p:sp>
        <p:nvSpPr>
          <p:cNvPr id="10" name="矩形 9"/>
          <p:cNvSpPr/>
          <p:nvPr/>
        </p:nvSpPr>
        <p:spPr>
          <a:xfrm>
            <a:off x="1201043" y="3861048"/>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子项</a:t>
            </a:r>
            <a:endParaRPr lang="zh-CN" altLang="en-US" dirty="0"/>
          </a:p>
        </p:txBody>
      </p:sp>
      <p:sp>
        <p:nvSpPr>
          <p:cNvPr id="12" name="矩形 11"/>
          <p:cNvSpPr/>
          <p:nvPr/>
        </p:nvSpPr>
        <p:spPr>
          <a:xfrm>
            <a:off x="8821283" y="4581128"/>
            <a:ext cx="1524776" cy="492443"/>
          </a:xfrm>
          <a:prstGeom prst="rect">
            <a:avLst/>
          </a:prstGeom>
        </p:spPr>
        <p:txBody>
          <a:bodyPr wrap="none">
            <a:spAutoFit/>
          </a:bodyPr>
          <a:lstStyle/>
          <a:p>
            <a:r>
              <a:rPr lang="zh-CN" altLang="zh-CN" sz="2600" b="1" kern="100" dirty="0">
                <a:solidFill>
                  <a:srgbClr val="FF0000"/>
                </a:solidFill>
                <a:latin typeface="Times New Roman" panose="02020603050405020304" pitchFamily="18" charset="0"/>
                <a:ea typeface="方正细黑一简体"/>
                <a:cs typeface="Times New Roman"/>
              </a:rPr>
              <a:t>客观关系</a:t>
            </a:r>
            <a:endParaRPr lang="zh-CN" altLang="en-US" dirty="0"/>
          </a:p>
        </p:txBody>
      </p:sp>
      <p:sp>
        <p:nvSpPr>
          <p:cNvPr id="14" name="矩形 13"/>
          <p:cNvSpPr/>
          <p:nvPr/>
        </p:nvSpPr>
        <p:spPr>
          <a:xfrm>
            <a:off x="2124539" y="5096797"/>
            <a:ext cx="1524776" cy="492443"/>
          </a:xfrm>
          <a:prstGeom prst="rect">
            <a:avLst/>
          </a:prstGeom>
        </p:spPr>
        <p:txBody>
          <a:bodyPr wrap="none">
            <a:spAutoFit/>
          </a:bodyPr>
          <a:lstStyle/>
          <a:p>
            <a:r>
              <a:rPr lang="zh-CN" altLang="zh-CN" sz="2600" b="1" kern="100" dirty="0">
                <a:solidFill>
                  <a:srgbClr val="FF0000"/>
                </a:solidFill>
                <a:latin typeface="Times New Roman" panose="02020603050405020304" pitchFamily="18" charset="0"/>
                <a:ea typeface="方正细黑一简体"/>
                <a:cs typeface="Times New Roman"/>
              </a:rPr>
              <a:t>逻辑规则</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263904574"/>
              </p:ext>
            </p:extLst>
          </p:nvPr>
        </p:nvGraphicFramePr>
        <p:xfrm>
          <a:off x="1273051" y="1700808"/>
          <a:ext cx="9865096" cy="4041648"/>
        </p:xfrm>
        <a:graphic>
          <a:graphicData uri="http://schemas.openxmlformats.org/drawingml/2006/table">
            <a:tbl>
              <a:tblPr/>
              <a:tblGrid>
                <a:gridCol w="4571954"/>
                <a:gridCol w="5293142"/>
              </a:tblGrid>
              <a:tr h="0">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子项的外延之和必须等于母项的外延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a:effectLst/>
                          <a:latin typeface="宋体"/>
                          <a:ea typeface="方正细黑一简体"/>
                          <a:cs typeface="Times New Roman"/>
                        </a:rPr>
                        <a:t>否则，就会犯“划分不全”或“多出子项”的逻辑错误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在同一次划分中，只能用同一</a:t>
                      </a:r>
                      <a:r>
                        <a:rPr lang="zh-CN" sz="2600" b="1" kern="100" dirty="0" smtClean="0">
                          <a:effectLst/>
                          <a:latin typeface="宋体"/>
                          <a:ea typeface="方正细黑一简体"/>
                          <a:cs typeface="Times New Roman"/>
                        </a:rPr>
                        <a:t>个</a:t>
                      </a:r>
                      <a:r>
                        <a:rPr lang="en-US" altLang="zh-CN" sz="2600" b="1" kern="100" dirty="0" smtClean="0">
                          <a:effectLst/>
                          <a:latin typeface="宋体"/>
                          <a:ea typeface="方正细黑一简体"/>
                          <a:cs typeface="Times New Roman"/>
                        </a:rPr>
                        <a:t>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否则，就会犯“划分标准不一”的逻辑错误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划分应</a:t>
                      </a:r>
                      <a:r>
                        <a:rPr lang="zh-CN" sz="2600" b="1" kern="100" dirty="0" smtClean="0">
                          <a:effectLst/>
                          <a:latin typeface="宋体"/>
                          <a:ea typeface="方正细黑一简体"/>
                          <a:cs typeface="Times New Roman"/>
                        </a:rPr>
                        <a:t>该</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进</a:t>
                      </a:r>
                      <a:r>
                        <a:rPr lang="zh-CN" sz="2600" b="1" kern="100" dirty="0">
                          <a:effectLst/>
                          <a:latin typeface="宋体"/>
                          <a:ea typeface="方正细黑一简体"/>
                          <a:cs typeface="Times New Roman"/>
                        </a:rPr>
                        <a:t>行，不能越级</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否则，就会犯“越级划分”的逻辑错误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687102" y="3645024"/>
            <a:ext cx="854721" cy="772519"/>
          </a:xfrm>
          <a:prstGeom prst="rect">
            <a:avLst/>
          </a:prstGeom>
        </p:spPr>
        <p:txBody>
          <a:bodyPr wrap="none">
            <a:spAutoFit/>
          </a:bodyPr>
          <a:lstStyle/>
          <a:p>
            <a:pPr lvl="0">
              <a:lnSpc>
                <a:spcPct val="170000"/>
              </a:lnSpc>
              <a:tabLst>
                <a:tab pos="2700655" algn="l"/>
              </a:tabLst>
            </a:pPr>
            <a:r>
              <a:rPr lang="zh-CN" altLang="en-US" sz="2600" b="1" kern="100" dirty="0">
                <a:solidFill>
                  <a:srgbClr val="FF0000"/>
                </a:solidFill>
                <a:latin typeface="宋体"/>
                <a:ea typeface="方正细黑一简体"/>
                <a:cs typeface="Times New Roman"/>
              </a:rPr>
              <a:t>标准</a:t>
            </a:r>
            <a:endParaRPr lang="zh-CN" altLang="en-US" sz="1050" kern="100" dirty="0">
              <a:solidFill>
                <a:prstClr val="black"/>
              </a:solidFill>
              <a:latin typeface="宋体"/>
              <a:cs typeface="Courier New"/>
            </a:endParaRPr>
          </a:p>
        </p:txBody>
      </p:sp>
      <p:sp>
        <p:nvSpPr>
          <p:cNvPr id="8" name="矩形 7"/>
          <p:cNvSpPr/>
          <p:nvPr/>
        </p:nvSpPr>
        <p:spPr>
          <a:xfrm>
            <a:off x="2569195" y="486916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逐级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336704"/>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给一个概念下定义，就是用简明的语句揭示概念所反映的客观事物的各种属性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给一个概念下定义，就是用简明的语句揭示概念所反映的客观事物的本质属性。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定义项不能直接或间接地包含被定义项，否则，就会犯“定义过宽”或“定义过窄”的逻辑错误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定义项不能直接或间接地包含被定义项，否则，就会犯“同语反复”或“循环定义”的逻辑错误。</a:t>
            </a:r>
            <a:endParaRPr lang="zh-CN" altLang="zh-CN" sz="1050" kern="100" dirty="0">
              <a:effectLst/>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548680"/>
            <a:ext cx="11089232" cy="5760639"/>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定义项与被定义项的外延必须全同。否则，就会犯“同语反复”或“循环定义”的逻辑错误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定义项与被定义项的外延必须全同。否则，就会犯“定义过宽”或“定义过窄”的逻辑错误。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明确概念的外延，可以运用定义的方法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明确概念的外延，可以运用划分的方法。</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划分中，小类是大类的属，大类是小类的种</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划分中，小类是大类的种，大类是小类的属。</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概念的内涵与外延</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．劳动法中的劳动者是指具有劳动能力，以从事某种社会劳动获得收入为主要生活来源，在用人单位的管理下从事劳动并获取劳动报酬的人。下列属于这一概念的外延的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80720"/>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a:t>
            </a:r>
            <a:r>
              <a:rPr lang="en-US" altLang="zh-CN" sz="2600" b="1" kern="100" dirty="0">
                <a:latin typeface="方正细黑一简体"/>
                <a:cs typeface="Times New Roman"/>
              </a:rPr>
              <a:t>6</a:t>
            </a:r>
            <a:r>
              <a:rPr lang="zh-CN" altLang="zh-CN" sz="2600" b="1" kern="100" dirty="0">
                <a:latin typeface="宋体"/>
                <a:ea typeface="方正细黑一简体"/>
                <a:cs typeface="Times New Roman"/>
              </a:rPr>
              <a:t>周岁时就能做家务的小明　②北京冬奥会的青年志愿者　③以直播带货为生的李小二　④在某国有企业上班的张三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①</a:t>
            </a:r>
            <a:r>
              <a:rPr lang="zh-CN" altLang="zh-CN" sz="2600" b="1" kern="100" dirty="0">
                <a:latin typeface="宋体"/>
                <a:ea typeface="方正细黑一简体"/>
                <a:cs typeface="Times New Roman"/>
              </a:rPr>
              <a:t>中的小明是无民事行为能力人，不属于劳动者这一概念的外延，排除。志愿者是指自愿贡献个人的时间及精力，在不为任何物质报酬的情况下，为改善社会服务、促进社会进步而提供服务的人，而劳动者是以获取收入和报酬为目的的，②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③④</a:t>
            </a:r>
            <a:r>
              <a:rPr lang="zh-CN" altLang="zh-CN" sz="2600" b="1" kern="100" dirty="0">
                <a:latin typeface="宋体"/>
                <a:ea typeface="方正细黑一简体"/>
                <a:cs typeface="Times New Roman"/>
              </a:rPr>
              <a:t>均属于劳动者这一概念的外延，符合题意。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4680520"/>
          </a:xfrm>
        </p:spPr>
        <p:txBody>
          <a:bodyPr>
            <a:normAutofit/>
          </a:bodyPr>
          <a:lstStyle/>
          <a:p>
            <a:pPr marL="9596438" indent="-9596438"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．文学就是以语言文字为工具形象化地反映客观现实的艺术。这一语</a:t>
            </a:r>
            <a:r>
              <a:rPr lang="zh-CN" altLang="zh-CN" sz="2600" b="1" kern="100" dirty="0" smtClean="0">
                <a:latin typeface="宋体"/>
                <a:ea typeface="方正细黑一简体"/>
                <a:cs typeface="Times New Roman"/>
              </a:rPr>
              <a:t>句</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625475" indent="36513" algn="just">
              <a:lnSpc>
                <a:spcPct val="170000"/>
              </a:lnSpc>
              <a:spcAft>
                <a:spcPts val="0"/>
              </a:spcAft>
              <a:tabLst>
                <a:tab pos="87313" algn="l"/>
                <a:tab pos="2700338" algn="l"/>
              </a:tabLst>
            </a:pPr>
            <a:r>
              <a:rPr lang="zh-CN" altLang="zh-CN" sz="2600" b="1" kern="100" dirty="0">
                <a:latin typeface="宋体"/>
                <a:ea typeface="方正细黑一简体"/>
                <a:cs typeface="Times New Roman"/>
              </a:rPr>
              <a:t>①“文学”是“艺术”的属概念　②“以语言文字为工具形象化地反映客观现实”是种差　③把“种差”和“属概念”加起来，形成定义项“文学”　④是一个定义，揭示了“文学”的本质属性</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03244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料中的语句是一个定义，揭示了“文学”的本质属性，其中“以语言文字为工具形象化地反映客观现实”是种差，②④正确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文学”是“艺术”的种概念，①错误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文</a:t>
            </a:r>
            <a:r>
              <a:rPr lang="zh-CN" altLang="zh-CN" sz="2600" b="1" kern="100" dirty="0">
                <a:latin typeface="宋体"/>
                <a:ea typeface="方正细黑一简体"/>
                <a:cs typeface="Times New Roman"/>
              </a:rPr>
              <a:t>学是被定义项，种差加属概念是定义项，③错误。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7"/>
            <a:ext cx="10801200" cy="4536503"/>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．下列语句都属于不正确的划分，其中违背相同的划分规则的是</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625475" indent="36513" algn="just">
              <a:lnSpc>
                <a:spcPct val="170000"/>
              </a:lnSpc>
              <a:spcAft>
                <a:spcPts val="0"/>
              </a:spcAft>
              <a:tabLst>
                <a:tab pos="2700655" algn="l"/>
              </a:tabLst>
            </a:pPr>
            <a:r>
              <a:rPr lang="zh-CN" altLang="zh-CN" sz="2600" b="1" kern="100" dirty="0">
                <a:latin typeface="宋体"/>
                <a:ea typeface="方正细黑一简体"/>
                <a:cs typeface="Times New Roman"/>
              </a:rPr>
              <a:t>①句子的语气可以分为陈述句、感叹句、疑问句　②一年分为春、夏、秋、冬四个季节　③概念外延关系分为相容关系、反对关系、矛盾关系　④实词分为名词、动词、形容词、数词、代词、量词、拟声词、介词</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6120680"/>
          </a:xfrm>
        </p:spPr>
        <p:txBody>
          <a:bodyPr>
            <a:normAutofit lnSpcReduction="10000"/>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句</a:t>
            </a:r>
            <a:r>
              <a:rPr lang="zh-CN" altLang="zh-CN" sz="2600" b="1" kern="100" dirty="0">
                <a:latin typeface="宋体"/>
                <a:ea typeface="方正细黑一简体"/>
                <a:cs typeface="Times New Roman"/>
              </a:rPr>
              <a:t>子还包括祈使句，①犯了“划分不全”的逻辑错误，违反了“子项的外延之和必须等于母项的外延”的规则；拟声词和介词不属于实词，④犯了“多出子项”的逻辑错误，违反了“子项的外延之和必须等于母项的外延”的规则，①④均违背相同的划分规则，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②</a:t>
            </a:r>
            <a:r>
              <a:rPr lang="zh-CN" altLang="zh-CN" sz="2600" b="1" kern="100" dirty="0">
                <a:latin typeface="宋体"/>
                <a:ea typeface="方正细黑一简体"/>
                <a:cs typeface="Times New Roman"/>
              </a:rPr>
              <a:t>属于分解而不是划分，不符合题意。概念之间的外延关系分为相容关系和不相容关系，反对关系和矛盾关系属于不相容关系，③犯了“越级划分”的逻辑错误，违反了“划分应该逐级进行，不能越级”的规则，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7384"/>
            <a:ext cx="10801200" cy="144016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比较概念内涵与外延</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303043062"/>
              </p:ext>
            </p:extLst>
          </p:nvPr>
        </p:nvGraphicFramePr>
        <p:xfrm>
          <a:off x="841003" y="1352504"/>
          <a:ext cx="10873208" cy="5388864"/>
        </p:xfrm>
        <a:graphic>
          <a:graphicData uri="http://schemas.openxmlformats.org/drawingml/2006/table">
            <a:tbl>
              <a:tblPr/>
              <a:tblGrid>
                <a:gridCol w="539805"/>
                <a:gridCol w="4830379"/>
                <a:gridCol w="5503024"/>
              </a:tblGrid>
              <a:tr h="502885">
                <a:tc>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内涵</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外延</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含</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义</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指概念所反映的事物的本质属性，它反映事物“质”的规定性，说明概念所反映的那种事物究竟“是什么”</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指具有概念所反映的本质属性的事物的范围。说明概念所反映的那种事物“有哪些”</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关</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系</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任何概念都是内涵和外延的统一，二者相互联系、相互制约。概念的内涵确定了，在一定条件下，概念的外延就可以由之而确定；反之，概念的外延确定了，在一定条件下，概念的内涵也可以因此而确定</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80963" y="188640"/>
            <a:ext cx="851515" cy="689420"/>
          </a:xfrm>
          <a:prstGeom prst="rect">
            <a:avLst/>
          </a:prstGeom>
        </p:spPr>
        <p:txBody>
          <a:bodyPr wrap="none">
            <a:spAutoFit/>
          </a:bodyPr>
          <a:lstStyle/>
          <a:p>
            <a:pPr lvl="0" algn="ctr">
              <a:lnSpc>
                <a:spcPct val="170000"/>
              </a:lnSpc>
              <a:tabLst>
                <a:tab pos="2700655" algn="l"/>
              </a:tabLst>
            </a:pPr>
            <a:r>
              <a:rPr lang="zh-CN" altLang="en-US" sz="2600" b="1" kern="100" dirty="0" smtClean="0">
                <a:solidFill>
                  <a:prstClr val="black"/>
                </a:solidFill>
                <a:latin typeface="方正细黑一简体" panose="03000509000000000000" pitchFamily="65" charset="-122"/>
                <a:ea typeface="方正细黑一简体" panose="03000509000000000000" pitchFamily="65" charset="-122"/>
                <a:cs typeface="Courier New"/>
              </a:rPr>
              <a:t>续表</a:t>
            </a:r>
            <a:endPar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endParaRPr>
          </a:p>
        </p:txBody>
      </p:sp>
      <p:graphicFrame>
        <p:nvGraphicFramePr>
          <p:cNvPr id="8" name="表格 7"/>
          <p:cNvGraphicFramePr>
            <a:graphicFrameLocks noGrp="1"/>
          </p:cNvGraphicFramePr>
          <p:nvPr>
            <p:extLst>
              <p:ext uri="{D42A27DB-BD31-4B8C-83A1-F6EECF244321}">
                <p14:modId xmlns:p14="http://schemas.microsoft.com/office/powerpoint/2010/main" val="2210233539"/>
              </p:ext>
            </p:extLst>
          </p:nvPr>
        </p:nvGraphicFramePr>
        <p:xfrm>
          <a:off x="192931" y="1065232"/>
          <a:ext cx="11809312" cy="5532120"/>
        </p:xfrm>
        <a:graphic>
          <a:graphicData uri="http://schemas.openxmlformats.org/drawingml/2006/table">
            <a:tbl>
              <a:tblPr/>
              <a:tblGrid>
                <a:gridCol w="360040"/>
                <a:gridCol w="720080"/>
                <a:gridCol w="6089820"/>
                <a:gridCol w="4639372"/>
              </a:tblGrid>
              <a:tr h="1180686">
                <a:tc rowSpan="2">
                  <a:txBody>
                    <a:bodyPr/>
                    <a:lstStyle/>
                    <a:p>
                      <a:pPr algn="ctr">
                        <a:lnSpc>
                          <a:spcPct val="150000"/>
                        </a:lnSpc>
                        <a:spcAft>
                          <a:spcPts val="0"/>
                        </a:spcAft>
                        <a:tabLst>
                          <a:tab pos="2700655" algn="l"/>
                        </a:tabLst>
                      </a:pPr>
                      <a:r>
                        <a:rPr lang="zh-CN" sz="2200" b="1" kern="100" dirty="0">
                          <a:effectLst/>
                          <a:latin typeface="宋体"/>
                          <a:ea typeface="方正细黑一简体"/>
                          <a:cs typeface="Times New Roman"/>
                        </a:rPr>
                        <a:t>明确方法</a:t>
                      </a:r>
                      <a:endParaRPr lang="zh-CN" sz="22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200" b="1" kern="100" dirty="0">
                          <a:effectLst/>
                          <a:latin typeface="宋体"/>
                          <a:ea typeface="方正细黑一简体"/>
                          <a:cs typeface="Times New Roman"/>
                        </a:rPr>
                        <a:t>方法及构成</a:t>
                      </a:r>
                      <a:endParaRPr lang="zh-CN" sz="22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200" b="1" kern="100" dirty="0">
                          <a:effectLst/>
                          <a:latin typeface="宋体"/>
                          <a:ea typeface="方正细黑一简体"/>
                          <a:cs typeface="Times New Roman"/>
                        </a:rPr>
                        <a:t>定义法。定义由被定义项、定义项和定义</a:t>
                      </a:r>
                      <a:endParaRPr lang="zh-CN" sz="2200" kern="100" dirty="0">
                        <a:effectLst/>
                        <a:latin typeface="宋体"/>
                        <a:cs typeface="Courier New"/>
                      </a:endParaRPr>
                    </a:p>
                    <a:p>
                      <a:pPr algn="just">
                        <a:lnSpc>
                          <a:spcPct val="150000"/>
                        </a:lnSpc>
                        <a:spcAft>
                          <a:spcPts val="0"/>
                        </a:spcAft>
                        <a:tabLst>
                          <a:tab pos="2700655" algn="l"/>
                        </a:tabLst>
                      </a:pPr>
                      <a:r>
                        <a:rPr lang="zh-CN" sz="2200" b="1" kern="100" dirty="0">
                          <a:effectLst/>
                          <a:latin typeface="宋体"/>
                          <a:ea typeface="方正细黑一简体"/>
                          <a:cs typeface="Times New Roman"/>
                        </a:rPr>
                        <a:t>联项三部分构成。定义的最基本、最常用</a:t>
                      </a:r>
                      <a:endParaRPr lang="zh-CN" sz="2200" kern="100" dirty="0">
                        <a:effectLst/>
                        <a:latin typeface="宋体"/>
                        <a:cs typeface="Courier New"/>
                      </a:endParaRPr>
                    </a:p>
                    <a:p>
                      <a:pPr algn="just">
                        <a:lnSpc>
                          <a:spcPct val="150000"/>
                        </a:lnSpc>
                        <a:spcAft>
                          <a:spcPts val="0"/>
                        </a:spcAft>
                        <a:tabLst>
                          <a:tab pos="2700655" algn="l"/>
                        </a:tabLst>
                      </a:pPr>
                      <a:r>
                        <a:rPr lang="zh-CN" sz="2200" b="1" kern="100" dirty="0">
                          <a:effectLst/>
                          <a:latin typeface="宋体"/>
                          <a:ea typeface="方正细黑一简体"/>
                          <a:cs typeface="Times New Roman"/>
                        </a:rPr>
                        <a:t>的方法是：种差加属概念</a:t>
                      </a:r>
                      <a:endParaRPr lang="zh-CN" sz="22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200" b="1" kern="100" dirty="0">
                          <a:effectLst/>
                          <a:latin typeface="宋体"/>
                          <a:ea typeface="方正细黑一简体"/>
                          <a:cs typeface="Times New Roman"/>
                        </a:rPr>
                        <a:t>划分就是把一个属分为几个种的逻辑方法。划分由母项和子项两部分构成</a:t>
                      </a:r>
                      <a:endParaRPr lang="zh-CN" sz="22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5277">
                <a:tc vMerge="1">
                  <a:txBody>
                    <a:bodyPr/>
                    <a:lstStyle/>
                    <a:p>
                      <a:endParaRPr lang="zh-CN" altLang="en-US"/>
                    </a:p>
                  </a:txBody>
                  <a:tcPr/>
                </a:tc>
                <a:tc>
                  <a:txBody>
                    <a:bodyPr/>
                    <a:lstStyle/>
                    <a:p>
                      <a:pPr algn="ctr">
                        <a:lnSpc>
                          <a:spcPct val="150000"/>
                        </a:lnSpc>
                        <a:spcAft>
                          <a:spcPts val="0"/>
                        </a:spcAft>
                        <a:tabLst>
                          <a:tab pos="2700655" algn="l"/>
                        </a:tabLst>
                      </a:pPr>
                      <a:r>
                        <a:rPr lang="en-US" sz="2200" b="1" kern="100" dirty="0">
                          <a:effectLst/>
                          <a:latin typeface="方正细黑一简体"/>
                          <a:cs typeface="Times New Roman"/>
                        </a:rPr>
                        <a:t> </a:t>
                      </a:r>
                      <a:endParaRPr lang="zh-CN" sz="2200" kern="100" dirty="0">
                        <a:effectLst/>
                        <a:latin typeface="宋体"/>
                        <a:cs typeface="Courier New"/>
                      </a:endParaRPr>
                    </a:p>
                    <a:p>
                      <a:pPr algn="ctr">
                        <a:lnSpc>
                          <a:spcPct val="150000"/>
                        </a:lnSpc>
                        <a:spcAft>
                          <a:spcPts val="0"/>
                        </a:spcAft>
                        <a:tabLst>
                          <a:tab pos="2700655" algn="l"/>
                        </a:tabLst>
                      </a:pPr>
                      <a:r>
                        <a:rPr lang="zh-CN" sz="2200" b="1" kern="100" dirty="0">
                          <a:effectLst/>
                          <a:latin typeface="宋体"/>
                          <a:ea typeface="方正细黑一简体"/>
                          <a:cs typeface="Times New Roman"/>
                        </a:rPr>
                        <a:t>逻辑</a:t>
                      </a:r>
                      <a:endParaRPr lang="zh-CN" sz="2200" kern="100" dirty="0">
                        <a:effectLst/>
                        <a:latin typeface="宋体"/>
                        <a:cs typeface="Courier New"/>
                      </a:endParaRPr>
                    </a:p>
                    <a:p>
                      <a:pPr algn="ctr">
                        <a:lnSpc>
                          <a:spcPct val="150000"/>
                        </a:lnSpc>
                        <a:spcAft>
                          <a:spcPts val="0"/>
                        </a:spcAft>
                        <a:tabLst>
                          <a:tab pos="2700655" algn="l"/>
                        </a:tabLst>
                      </a:pPr>
                      <a:r>
                        <a:rPr lang="zh-CN" sz="2200" b="1" kern="100" dirty="0">
                          <a:effectLst/>
                          <a:latin typeface="宋体"/>
                          <a:ea typeface="方正细黑一简体"/>
                          <a:cs typeface="Times New Roman"/>
                        </a:rPr>
                        <a:t>规则</a:t>
                      </a:r>
                      <a:endParaRPr lang="zh-CN" sz="2200" kern="100" dirty="0">
                        <a:effectLst/>
                        <a:latin typeface="宋体"/>
                        <a:cs typeface="Courier New"/>
                      </a:endParaRPr>
                    </a:p>
                    <a:p>
                      <a:pPr algn="ctr">
                        <a:lnSpc>
                          <a:spcPct val="150000"/>
                        </a:lnSpc>
                        <a:spcAft>
                          <a:spcPts val="0"/>
                        </a:spcAft>
                        <a:tabLst>
                          <a:tab pos="2700655" algn="l"/>
                        </a:tabLst>
                      </a:pPr>
                      <a:r>
                        <a:rPr lang="en-US" sz="2200" b="1" kern="100" dirty="0">
                          <a:effectLst/>
                          <a:latin typeface="方正细黑一简体"/>
                          <a:cs typeface="Times New Roman"/>
                        </a:rPr>
                        <a:t> </a:t>
                      </a:r>
                      <a:endParaRPr lang="zh-CN" sz="22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200" b="1" kern="100" dirty="0">
                          <a:effectLst/>
                          <a:latin typeface="宋体"/>
                          <a:ea typeface="方正细黑一简体"/>
                          <a:cs typeface="Times New Roman"/>
                        </a:rPr>
                        <a:t>①定义项与被定义项的外延必须全同。否则，就会犯“定义过宽”或“定义过窄”的逻辑错误。</a:t>
                      </a:r>
                      <a:endParaRPr lang="zh-CN" sz="2200" kern="100" dirty="0">
                        <a:effectLst/>
                        <a:latin typeface="宋体"/>
                        <a:cs typeface="Courier New"/>
                      </a:endParaRPr>
                    </a:p>
                    <a:p>
                      <a:pPr algn="just">
                        <a:lnSpc>
                          <a:spcPct val="150000"/>
                        </a:lnSpc>
                        <a:spcAft>
                          <a:spcPts val="0"/>
                        </a:spcAft>
                        <a:tabLst>
                          <a:tab pos="2700655" algn="l"/>
                        </a:tabLst>
                      </a:pPr>
                      <a:r>
                        <a:rPr lang="zh-CN" sz="2200" b="1" kern="100" dirty="0">
                          <a:effectLst/>
                          <a:latin typeface="宋体"/>
                          <a:ea typeface="方正细黑一简体"/>
                          <a:cs typeface="Times New Roman"/>
                        </a:rPr>
                        <a:t>②定义项不能直接或间接地包含被定义项。否则，就会犯“同语反复”或“循环定义”的逻辑错误。</a:t>
                      </a:r>
                      <a:endParaRPr lang="zh-CN" sz="2200" kern="100" dirty="0">
                        <a:effectLst/>
                        <a:latin typeface="宋体"/>
                        <a:cs typeface="Courier New"/>
                      </a:endParaRPr>
                    </a:p>
                    <a:p>
                      <a:pPr algn="just">
                        <a:lnSpc>
                          <a:spcPct val="150000"/>
                        </a:lnSpc>
                        <a:spcAft>
                          <a:spcPts val="0"/>
                        </a:spcAft>
                        <a:tabLst>
                          <a:tab pos="2700655" algn="l"/>
                        </a:tabLst>
                      </a:pPr>
                      <a:r>
                        <a:rPr lang="zh-CN" sz="2200" b="1" kern="100" dirty="0">
                          <a:effectLst/>
                          <a:latin typeface="宋体"/>
                          <a:ea typeface="方正细黑一简体"/>
                          <a:cs typeface="Times New Roman"/>
                        </a:rPr>
                        <a:t>③定义一般不能用否定形式。否则就会犯“否定定义”的逻辑错误。</a:t>
                      </a:r>
                      <a:endParaRPr lang="zh-CN" sz="2200" kern="100" dirty="0">
                        <a:effectLst/>
                        <a:latin typeface="宋体"/>
                        <a:cs typeface="Courier New"/>
                      </a:endParaRPr>
                    </a:p>
                    <a:p>
                      <a:pPr algn="just">
                        <a:lnSpc>
                          <a:spcPct val="150000"/>
                        </a:lnSpc>
                        <a:spcAft>
                          <a:spcPts val="0"/>
                        </a:spcAft>
                        <a:tabLst>
                          <a:tab pos="2700655" algn="l"/>
                        </a:tabLst>
                      </a:pPr>
                      <a:r>
                        <a:rPr lang="zh-CN" sz="2200" b="1" kern="100" dirty="0">
                          <a:effectLst/>
                          <a:latin typeface="宋体"/>
                          <a:ea typeface="方正细黑一简体"/>
                          <a:cs typeface="Times New Roman"/>
                        </a:rPr>
                        <a:t>④定义不能用比喻。否则，就会犯“比喻定义”的逻辑错误</a:t>
                      </a:r>
                      <a:endParaRPr lang="zh-CN" sz="22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200" b="1" kern="100" dirty="0">
                          <a:effectLst/>
                          <a:latin typeface="宋体"/>
                          <a:ea typeface="方正细黑一简体"/>
                          <a:cs typeface="Times New Roman"/>
                        </a:rPr>
                        <a:t>①子项的外延之和必须等于母项的外延。否则，就会犯“划分不全”或“多出子项”的逻辑错误。</a:t>
                      </a:r>
                      <a:endParaRPr lang="zh-CN" sz="2200" kern="100" dirty="0">
                        <a:effectLst/>
                        <a:latin typeface="宋体"/>
                        <a:cs typeface="Courier New"/>
                      </a:endParaRPr>
                    </a:p>
                    <a:p>
                      <a:pPr algn="just">
                        <a:lnSpc>
                          <a:spcPct val="150000"/>
                        </a:lnSpc>
                        <a:spcAft>
                          <a:spcPts val="0"/>
                        </a:spcAft>
                        <a:tabLst>
                          <a:tab pos="2700655" algn="l"/>
                        </a:tabLst>
                      </a:pPr>
                      <a:r>
                        <a:rPr lang="zh-CN" sz="2200" b="1" kern="100" dirty="0">
                          <a:effectLst/>
                          <a:latin typeface="宋体"/>
                          <a:ea typeface="方正细黑一简体"/>
                          <a:cs typeface="Times New Roman"/>
                        </a:rPr>
                        <a:t>②在同一次划分中，只能用同一个标准。否则，就会犯“划分标准不一”的逻辑错误。</a:t>
                      </a:r>
                      <a:endParaRPr lang="zh-CN" sz="2200" kern="100" dirty="0">
                        <a:effectLst/>
                        <a:latin typeface="宋体"/>
                        <a:cs typeface="Courier New"/>
                      </a:endParaRPr>
                    </a:p>
                    <a:p>
                      <a:pPr algn="just">
                        <a:lnSpc>
                          <a:spcPct val="150000"/>
                        </a:lnSpc>
                        <a:spcAft>
                          <a:spcPts val="0"/>
                        </a:spcAft>
                        <a:tabLst>
                          <a:tab pos="2700655" algn="l"/>
                        </a:tabLst>
                      </a:pPr>
                      <a:r>
                        <a:rPr lang="zh-CN" sz="2200" b="1" kern="100" dirty="0">
                          <a:effectLst/>
                          <a:latin typeface="宋体"/>
                          <a:ea typeface="方正细黑一简体"/>
                          <a:cs typeface="Times New Roman"/>
                        </a:rPr>
                        <a:t>③划分应该逐级进行，不能越级。否则，就会犯“越级划分”的逻辑错误</a:t>
                      </a:r>
                      <a:endParaRPr lang="zh-CN" sz="2200" kern="100" dirty="0">
                        <a:effectLst/>
                        <a:latin typeface="宋体"/>
                        <a:cs typeface="Courier New"/>
                      </a:endParaRPr>
                    </a:p>
                  </a:txBody>
                  <a:tcPr marL="20034" marR="20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1"/>
            <a:ext cx="10801200" cy="2880320"/>
          </a:xfrm>
        </p:spPr>
        <p:txBody>
          <a:bodyPr>
            <a:normAutofit lnSpcReduction="10000"/>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正确运用判断</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判断的概述</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．判断及其基本特征</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543938373"/>
              </p:ext>
            </p:extLst>
          </p:nvPr>
        </p:nvGraphicFramePr>
        <p:xfrm>
          <a:off x="624979" y="3212976"/>
          <a:ext cx="10975974" cy="3541898"/>
        </p:xfrm>
        <a:graphic>
          <a:graphicData uri="http://schemas.openxmlformats.org/drawingml/2006/table">
            <a:tbl>
              <a:tblPr/>
              <a:tblGrid>
                <a:gridCol w="1224136"/>
                <a:gridCol w="9751838"/>
              </a:tblGrid>
              <a:tr h="507025">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51620" marR="516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smtClean="0">
                          <a:effectLst/>
                          <a:latin typeface="宋体"/>
                          <a:ea typeface="方正细黑一简体"/>
                          <a:cs typeface="Times New Roman"/>
                        </a:rPr>
                        <a:t>判断就是对认识对象有所</a:t>
                      </a:r>
                      <a:r>
                        <a:rPr lang="en-US" altLang="zh-CN" sz="2600" b="1" kern="100" smtClean="0">
                          <a:effectLst/>
                          <a:latin typeface="宋体"/>
                          <a:ea typeface="方正细黑一简体"/>
                          <a:cs typeface="Times New Roman"/>
                        </a:rPr>
                        <a:t>_____</a:t>
                      </a:r>
                      <a:r>
                        <a:rPr lang="zh-CN" sz="2600" b="1" kern="100" smtClean="0">
                          <a:effectLst/>
                          <a:latin typeface="宋体"/>
                          <a:ea typeface="方正细黑一简体"/>
                          <a:cs typeface="Times New Roman"/>
                        </a:rPr>
                        <a:t>的思维形式</a:t>
                      </a:r>
                      <a:endParaRPr lang="zh-CN" sz="2600" kern="100" dirty="0">
                        <a:effectLst/>
                        <a:latin typeface="宋体"/>
                        <a:cs typeface="Courier New"/>
                      </a:endParaRPr>
                    </a:p>
                  </a:txBody>
                  <a:tcPr marL="51620" marR="516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4049">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基本</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特征</a:t>
                      </a:r>
                      <a:endParaRPr lang="zh-CN" sz="2600" kern="100" dirty="0">
                        <a:effectLst/>
                        <a:latin typeface="宋体"/>
                        <a:cs typeface="Courier New"/>
                      </a:endParaRPr>
                    </a:p>
                  </a:txBody>
                  <a:tcPr marL="51620" marR="516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smtClean="0">
                          <a:effectLst/>
                          <a:latin typeface="宋体"/>
                          <a:ea typeface="方正细黑一简体"/>
                          <a:cs typeface="Times New Roman"/>
                        </a:rPr>
                        <a:t>对认识对象有所</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，是判断的一个基本特征。断定的方式有两种：一是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，二是</a:t>
                      </a:r>
                      <a:r>
                        <a:rPr lang="en-US" altLang="zh-CN" sz="2600" b="1" kern="100" dirty="0" smtClean="0">
                          <a:effectLst/>
                          <a:latin typeface="宋体"/>
                          <a:ea typeface="方正细黑一简体"/>
                          <a:cs typeface="Times New Roman"/>
                        </a:rPr>
                        <a:t>____</a:t>
                      </a:r>
                      <a:endParaRPr lang="zh-CN" sz="2600" kern="100" dirty="0">
                        <a:effectLst/>
                        <a:latin typeface="宋体"/>
                        <a:cs typeface="Courier New"/>
                      </a:endParaRPr>
                    </a:p>
                  </a:txBody>
                  <a:tcPr marL="51620" marR="516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1074">
                <a:tc vMerge="1">
                  <a:txBody>
                    <a:bodyPr/>
                    <a:lstStyle/>
                    <a:p>
                      <a:endParaRPr lang="zh-CN" altLang="en-US"/>
                    </a:p>
                  </a:txBody>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判断的另一个基本特征是</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之</a:t>
                      </a:r>
                      <a:r>
                        <a:rPr lang="zh-CN" sz="2600" b="1" kern="100" dirty="0">
                          <a:effectLst/>
                          <a:latin typeface="宋体"/>
                          <a:ea typeface="方正细黑一简体"/>
                          <a:cs typeface="Times New Roman"/>
                        </a:rPr>
                        <a:t>分。如果一个判断的断定符合认识对象的实际情况，它就是真的；否则，它就是假的</a:t>
                      </a:r>
                      <a:endParaRPr lang="zh-CN" sz="2600" kern="100" dirty="0">
                        <a:effectLst/>
                        <a:latin typeface="宋体"/>
                        <a:cs typeface="Courier New"/>
                      </a:endParaRPr>
                    </a:p>
                  </a:txBody>
                  <a:tcPr marL="51620" marR="516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321723" y="33569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断定</a:t>
            </a:r>
            <a:endParaRPr lang="zh-CN" altLang="en-US" dirty="0"/>
          </a:p>
        </p:txBody>
      </p:sp>
      <p:sp>
        <p:nvSpPr>
          <p:cNvPr id="8" name="矩形 7"/>
          <p:cNvSpPr/>
          <p:nvPr/>
        </p:nvSpPr>
        <p:spPr>
          <a:xfrm>
            <a:off x="4297387" y="393305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断定</a:t>
            </a:r>
            <a:endParaRPr lang="zh-CN" altLang="en-US" dirty="0"/>
          </a:p>
        </p:txBody>
      </p:sp>
      <p:sp>
        <p:nvSpPr>
          <p:cNvPr id="10" name="矩形 9"/>
          <p:cNvSpPr/>
          <p:nvPr/>
        </p:nvSpPr>
        <p:spPr>
          <a:xfrm>
            <a:off x="3289275" y="458112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a:t>
            </a:r>
            <a:endParaRPr lang="zh-CN" altLang="en-US" dirty="0"/>
          </a:p>
        </p:txBody>
      </p:sp>
      <p:sp>
        <p:nvSpPr>
          <p:cNvPr id="12" name="矩形 11"/>
          <p:cNvSpPr/>
          <p:nvPr/>
        </p:nvSpPr>
        <p:spPr>
          <a:xfrm>
            <a:off x="5017467" y="4425499"/>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否定</a:t>
            </a:r>
            <a:endParaRPr lang="zh-CN" altLang="en-US" sz="2600" kern="100" dirty="0">
              <a:solidFill>
                <a:prstClr val="black"/>
              </a:solidFill>
              <a:latin typeface="宋体"/>
              <a:cs typeface="Courier New"/>
            </a:endParaRPr>
          </a:p>
        </p:txBody>
      </p:sp>
      <p:sp>
        <p:nvSpPr>
          <p:cNvPr id="14" name="矩形 13"/>
          <p:cNvSpPr/>
          <p:nvPr/>
        </p:nvSpPr>
        <p:spPr>
          <a:xfrm>
            <a:off x="5809555" y="530120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真假</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713762670"/>
              </p:ext>
            </p:extLst>
          </p:nvPr>
        </p:nvGraphicFramePr>
        <p:xfrm>
          <a:off x="1201043" y="2179161"/>
          <a:ext cx="9649072" cy="3368040"/>
        </p:xfrm>
        <a:graphic>
          <a:graphicData uri="http://schemas.openxmlformats.org/drawingml/2006/table">
            <a:tbl>
              <a:tblPr/>
              <a:tblGrid>
                <a:gridCol w="1048649"/>
                <a:gridCol w="8600423"/>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检验</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判断</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真假</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的标准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判断来源于人们</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其正确与否要经</a:t>
                      </a:r>
                      <a:r>
                        <a:rPr lang="zh-CN" sz="2600" b="1" kern="100" dirty="0" smtClean="0">
                          <a:effectLst/>
                          <a:latin typeface="宋体"/>
                          <a:ea typeface="方正细黑一简体"/>
                          <a:cs typeface="Times New Roman"/>
                        </a:rPr>
                        <a:t>受</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检验。符合实际的判断就是真判断，不符合实际的判断就是假判断。有断定就会有真假，判断的这两个基本特征</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矩形 7"/>
          <p:cNvSpPr/>
          <p:nvPr/>
        </p:nvSpPr>
        <p:spPr>
          <a:xfrm>
            <a:off x="985019" y="908720"/>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
        <p:nvSpPr>
          <p:cNvPr id="10" name="矩形 9"/>
          <p:cNvSpPr/>
          <p:nvPr/>
        </p:nvSpPr>
        <p:spPr>
          <a:xfrm>
            <a:off x="5593531" y="264852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社会实践</a:t>
            </a:r>
            <a:endParaRPr lang="zh-CN" altLang="en-US" dirty="0"/>
          </a:p>
        </p:txBody>
      </p:sp>
      <p:sp>
        <p:nvSpPr>
          <p:cNvPr id="12" name="矩形 11"/>
          <p:cNvSpPr/>
          <p:nvPr/>
        </p:nvSpPr>
        <p:spPr>
          <a:xfrm>
            <a:off x="2209155" y="328498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社会实践</a:t>
            </a:r>
            <a:endParaRPr lang="zh-CN" altLang="en-US" dirty="0"/>
          </a:p>
        </p:txBody>
      </p:sp>
      <p:sp>
        <p:nvSpPr>
          <p:cNvPr id="14" name="矩形 13"/>
          <p:cNvSpPr/>
          <p:nvPr/>
        </p:nvSpPr>
        <p:spPr>
          <a:xfrm>
            <a:off x="3937347" y="466474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相互联系</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648072"/>
          </a:xfrm>
        </p:spPr>
        <p:txBody>
          <a:bodyPr>
            <a:normAutofit lnSpcReduction="10000"/>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．判断的表达与类型</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39181462"/>
              </p:ext>
            </p:extLst>
          </p:nvPr>
        </p:nvGraphicFramePr>
        <p:xfrm>
          <a:off x="913011" y="1556792"/>
          <a:ext cx="10513168" cy="5038132"/>
        </p:xfrm>
        <a:graphic>
          <a:graphicData uri="http://schemas.openxmlformats.org/drawingml/2006/table">
            <a:tbl>
              <a:tblPr/>
              <a:tblGrid>
                <a:gridCol w="1414760"/>
                <a:gridCol w="937837"/>
                <a:gridCol w="4016695"/>
                <a:gridCol w="4143876"/>
              </a:tblGrid>
              <a:tr h="1508654">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判断</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的</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表达</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判断是通过语句表达的。判断是语句</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语句是判断</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但是，不作断定、没有真假的语句并不表达判断</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r h="1508654">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判断的类型</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简单</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判断</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smtClean="0">
                          <a:effectLst/>
                          <a:latin typeface="宋体"/>
                          <a:ea typeface="方正细黑一简体"/>
                          <a:cs typeface="Times New Roman"/>
                        </a:rPr>
                        <a:t>直接由</a:t>
                      </a:r>
                      <a:r>
                        <a:rPr lang="en-US" altLang="zh-CN" sz="2600" b="1" kern="100" smtClean="0">
                          <a:effectLst/>
                          <a:latin typeface="宋体"/>
                          <a:ea typeface="方正细黑一简体"/>
                          <a:cs typeface="Times New Roman"/>
                        </a:rPr>
                        <a:t>_____</a:t>
                      </a:r>
                      <a:r>
                        <a:rPr lang="zh-CN" sz="2600" b="1" kern="100" smtClean="0">
                          <a:effectLst/>
                          <a:latin typeface="宋体"/>
                          <a:ea typeface="方正细黑一简体"/>
                          <a:cs typeface="Times New Roman"/>
                        </a:rPr>
                        <a:t>构成而不包含其他判断的判断</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smtClean="0">
                          <a:effectLst/>
                          <a:latin typeface="宋体"/>
                          <a:ea typeface="方正细黑一简体"/>
                          <a:cs typeface="Times New Roman"/>
                        </a:rPr>
                        <a:t>例如：</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、关系判断</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复合</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判断</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本身包</a:t>
                      </a:r>
                      <a:r>
                        <a:rPr lang="zh-CN" sz="2600" b="1" kern="100" dirty="0" smtClean="0">
                          <a:effectLst/>
                          <a:latin typeface="宋体"/>
                          <a:ea typeface="方正细黑一简体"/>
                          <a:cs typeface="Times New Roman"/>
                        </a:rPr>
                        <a:t>含</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判断</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例如：联言判断</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假言判断等</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969795" y="207246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思想内容</a:t>
            </a:r>
            <a:endParaRPr lang="zh-CN" altLang="en-US" dirty="0"/>
          </a:p>
        </p:txBody>
      </p:sp>
      <p:sp>
        <p:nvSpPr>
          <p:cNvPr id="8" name="矩形 7"/>
          <p:cNvSpPr/>
          <p:nvPr/>
        </p:nvSpPr>
        <p:spPr>
          <a:xfrm>
            <a:off x="2628595" y="270892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语言形式</a:t>
            </a:r>
            <a:endParaRPr lang="zh-CN" altLang="en-US" dirty="0"/>
          </a:p>
        </p:txBody>
      </p:sp>
      <p:sp>
        <p:nvSpPr>
          <p:cNvPr id="10" name="矩形 9"/>
          <p:cNvSpPr/>
          <p:nvPr/>
        </p:nvSpPr>
        <p:spPr>
          <a:xfrm>
            <a:off x="4369395" y="378904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概念</a:t>
            </a:r>
            <a:endParaRPr lang="zh-CN" altLang="en-US" dirty="0"/>
          </a:p>
        </p:txBody>
      </p:sp>
      <p:sp>
        <p:nvSpPr>
          <p:cNvPr id="12" name="矩形 11"/>
          <p:cNvSpPr/>
          <p:nvPr/>
        </p:nvSpPr>
        <p:spPr>
          <a:xfrm>
            <a:off x="8257827" y="414908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性质判断</a:t>
            </a:r>
            <a:endParaRPr lang="zh-CN" altLang="en-US" dirty="0"/>
          </a:p>
        </p:txBody>
      </p:sp>
      <p:sp>
        <p:nvSpPr>
          <p:cNvPr id="14" name="矩形 13"/>
          <p:cNvSpPr/>
          <p:nvPr/>
        </p:nvSpPr>
        <p:spPr>
          <a:xfrm>
            <a:off x="4657427" y="566124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其他判断</a:t>
            </a:r>
            <a:endParaRPr lang="zh-CN" altLang="en-US" dirty="0"/>
          </a:p>
        </p:txBody>
      </p:sp>
      <p:sp>
        <p:nvSpPr>
          <p:cNvPr id="16" name="矩形 15"/>
          <p:cNvSpPr/>
          <p:nvPr/>
        </p:nvSpPr>
        <p:spPr>
          <a:xfrm>
            <a:off x="9782603" y="530120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选言判断</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32859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判断就是对认识对象有所分析</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对认识对象有所分析未必形成判断，判断就是对认识对象有所断定的思维形式。</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判断分为性质判断、关系判断和联言判断</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简单判断分为性质判断、关系判断；复合判断分为联言判断、选言判断和假言判断等。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60851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源于社会实践的判断是真判断</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判断源于人们的社会实践，其正确与否要经受实践的检验。符合实际的判断就是真判断，不符合实际的判断就是假判断。</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任何语句都表达判断</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判断是通过语句表达的，但是，不作断定、没有真假的语句并不表达判断。</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3"/>
            <a:ext cx="10801200" cy="4104455"/>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正确运用简单判断</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．性质判断</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含义：性质判断就是断定认识对</a:t>
            </a:r>
            <a:r>
              <a:rPr lang="zh-CN" altLang="zh-CN" sz="2600" b="1" kern="100" dirty="0" smtClean="0">
                <a:latin typeface="宋体"/>
                <a:ea typeface="方正细黑一简体"/>
                <a:cs typeface="Times New Roman"/>
              </a:rPr>
              <a:t>象</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或者</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某</a:t>
            </a:r>
            <a:r>
              <a:rPr lang="zh-CN" altLang="zh-CN" sz="2600" b="1" kern="100" dirty="0">
                <a:latin typeface="宋体"/>
                <a:ea typeface="方正细黑一简体"/>
                <a:cs typeface="Times New Roman"/>
              </a:rPr>
              <a:t>种性质的简单判断。性质判断又称直言判断。</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构成：性质判断一般</a:t>
            </a:r>
            <a:r>
              <a:rPr lang="zh-CN" altLang="zh-CN" sz="2600" b="1" kern="100" dirty="0" smtClean="0">
                <a:latin typeface="宋体"/>
                <a:ea typeface="方正细黑一简体"/>
                <a:cs typeface="Times New Roman"/>
              </a:rPr>
              <a:t>由</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主项</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和</a:t>
            </a:r>
            <a:r>
              <a:rPr lang="zh-CN" altLang="zh-CN" sz="2600" b="1" kern="100" dirty="0">
                <a:latin typeface="宋体"/>
                <a:ea typeface="方正细黑一简体"/>
                <a:cs typeface="Times New Roman"/>
              </a:rPr>
              <a:t>谓项组成。</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6241603" y="285293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具有</a:t>
            </a:r>
            <a:endParaRPr lang="zh-CN" altLang="en-US" dirty="0"/>
          </a:p>
        </p:txBody>
      </p:sp>
      <p:sp>
        <p:nvSpPr>
          <p:cNvPr id="6" name="矩形 5"/>
          <p:cNvSpPr/>
          <p:nvPr/>
        </p:nvSpPr>
        <p:spPr>
          <a:xfrm>
            <a:off x="7681763" y="2852936"/>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不具有</a:t>
            </a:r>
            <a:endParaRPr lang="zh-CN" altLang="en-US" dirty="0"/>
          </a:p>
        </p:txBody>
      </p:sp>
      <p:sp>
        <p:nvSpPr>
          <p:cNvPr id="8" name="矩形 7"/>
          <p:cNvSpPr/>
          <p:nvPr/>
        </p:nvSpPr>
        <p:spPr>
          <a:xfrm>
            <a:off x="4513411" y="429309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量项</a:t>
            </a:r>
            <a:endParaRPr lang="zh-CN" altLang="en-US" dirty="0"/>
          </a:p>
        </p:txBody>
      </p:sp>
      <p:sp>
        <p:nvSpPr>
          <p:cNvPr id="10" name="矩形 9"/>
          <p:cNvSpPr/>
          <p:nvPr/>
        </p:nvSpPr>
        <p:spPr>
          <a:xfrm>
            <a:off x="6673395" y="4293095"/>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联项</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332656"/>
            <a:ext cx="10801200" cy="720080"/>
          </a:xfrm>
        </p:spPr>
        <p:txBody>
          <a:bodyPr>
            <a:normAutofit/>
          </a:bodyPr>
          <a:lstStyle/>
          <a:p>
            <a:pPr indent="0">
              <a:tabLst>
                <a:tab pos="809625" algn="l"/>
              </a:tabLst>
            </a:pPr>
            <a:r>
              <a:rPr lang="en-US" altLang="zh-CN" sz="2600" b="1" kern="100" dirty="0">
                <a:ea typeface="方正细黑一简体"/>
                <a:cs typeface="Times New Roman"/>
              </a:rPr>
              <a:t>(3)</a:t>
            </a:r>
            <a:r>
              <a:rPr lang="zh-CN" altLang="zh-CN" sz="2600" b="1" kern="100" dirty="0">
                <a:ea typeface="方正细黑一简体"/>
                <a:cs typeface="Times New Roman"/>
              </a:rPr>
              <a:t>种类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843346049"/>
              </p:ext>
            </p:extLst>
          </p:nvPr>
        </p:nvGraphicFramePr>
        <p:xfrm>
          <a:off x="552971" y="1268760"/>
          <a:ext cx="10975974" cy="5388864"/>
        </p:xfrm>
        <a:graphic>
          <a:graphicData uri="http://schemas.openxmlformats.org/drawingml/2006/table">
            <a:tbl>
              <a:tblPr/>
              <a:tblGrid>
                <a:gridCol w="2247627"/>
                <a:gridCol w="3672408"/>
                <a:gridCol w="5055939"/>
              </a:tblGrid>
              <a:tr h="59992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划分标准</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种类</a:t>
                      </a:r>
                      <a:endParaRPr lang="zh-CN" sz="2600" kern="10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599923">
                <a:tc>
                  <a:txBody>
                    <a:bodyPr/>
                    <a:lstStyle/>
                    <a:p>
                      <a:pPr algn="ctr">
                        <a:lnSpc>
                          <a:spcPct val="170000"/>
                        </a:lnSpc>
                        <a:spcAft>
                          <a:spcPts val="0"/>
                        </a:spcAft>
                        <a:tabLst>
                          <a:tab pos="2700655" algn="l"/>
                        </a:tabLst>
                      </a:pPr>
                      <a:r>
                        <a:rPr lang="zh-CN" sz="2600" b="1" kern="100" dirty="0" smtClean="0">
                          <a:effectLst/>
                          <a:latin typeface="宋体"/>
                          <a:ea typeface="方正细黑一简体"/>
                          <a:cs typeface="Times New Roman"/>
                        </a:rPr>
                        <a:t>判断的质</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否定判断</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599923">
                <a:tc rowSpan="3">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判断的量</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smtClean="0">
                          <a:effectLst/>
                          <a:latin typeface="宋体"/>
                          <a:ea typeface="方正细黑一简体"/>
                          <a:cs typeface="Times New Roman"/>
                        </a:rPr>
                        <a:t>全称判断</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断定的对象是某类事物的全部</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23">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特称判断</a:t>
                      </a:r>
                      <a:endParaRPr lang="zh-CN" sz="2600" kern="10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断定的对象是某类事物的部分</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23">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单称判断</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判断主项反映的是单个对象</a:t>
                      </a:r>
                      <a:endParaRPr lang="zh-CN" sz="2600" kern="10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9847">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从“质”与“量”的结合上划分</a:t>
                      </a:r>
                      <a:endParaRPr lang="zh-CN" sz="2600" kern="10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70000"/>
                        </a:lnSpc>
                        <a:spcAft>
                          <a:spcPts val="0"/>
                        </a:spcAft>
                        <a:tabLst>
                          <a:tab pos="2700655" algn="l"/>
                        </a:tabLst>
                      </a:pPr>
                      <a:r>
                        <a:rPr lang="en-US" altLang="zh-CN" sz="2600" b="1" kern="100" dirty="0" smtClean="0">
                          <a:effectLst/>
                          <a:latin typeface="宋体"/>
                          <a:ea typeface="方正细黑一简体"/>
                          <a:cs typeface="Times New Roman"/>
                        </a:rPr>
                        <a:t>____________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全称否定判断，特称肯定判断</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单称肯定判断、单称否定判断</a:t>
                      </a:r>
                      <a:endParaRPr lang="zh-CN" sz="2600" kern="100" dirty="0">
                        <a:effectLst/>
                        <a:latin typeface="宋体"/>
                        <a:cs typeface="Courier New"/>
                      </a:endParaRPr>
                    </a:p>
                  </a:txBody>
                  <a:tcPr marL="61078" marR="61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6" name="矩形 5"/>
          <p:cNvSpPr/>
          <p:nvPr/>
        </p:nvSpPr>
        <p:spPr>
          <a:xfrm>
            <a:off x="5589922" y="206084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肯定判断</a:t>
            </a:r>
            <a:endParaRPr lang="zh-CN" altLang="en-US" dirty="0"/>
          </a:p>
        </p:txBody>
      </p:sp>
      <p:sp>
        <p:nvSpPr>
          <p:cNvPr id="8" name="矩形 7"/>
          <p:cNvSpPr/>
          <p:nvPr/>
        </p:nvSpPr>
        <p:spPr>
          <a:xfrm>
            <a:off x="2785219" y="4952781"/>
            <a:ext cx="2194832"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全称肯定判断</a:t>
            </a:r>
            <a:endParaRPr lang="zh-CN" altLang="en-US" dirty="0"/>
          </a:p>
        </p:txBody>
      </p:sp>
      <p:sp>
        <p:nvSpPr>
          <p:cNvPr id="10" name="矩形 9"/>
          <p:cNvSpPr/>
          <p:nvPr/>
        </p:nvSpPr>
        <p:spPr>
          <a:xfrm>
            <a:off x="2857227" y="5672861"/>
            <a:ext cx="2194832"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特称否定判断</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39248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要求</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①不能缺</a:t>
            </a:r>
            <a:r>
              <a:rPr lang="zh-CN" altLang="zh-CN" sz="2600" b="1" kern="100" dirty="0" smtClean="0">
                <a:latin typeface="宋体"/>
                <a:ea typeface="方正细黑一简体"/>
                <a:cs typeface="Times New Roman"/>
              </a:rPr>
              <a:t>少</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和</a:t>
            </a:r>
            <a:r>
              <a:rPr lang="zh-CN" altLang="zh-CN" sz="2600" b="1" kern="100" dirty="0">
                <a:latin typeface="宋体"/>
                <a:ea typeface="方正细黑一简体"/>
                <a:cs typeface="Times New Roman"/>
              </a:rPr>
              <a:t>谓项，否则判断就不完整。</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②避免主项与谓</a:t>
            </a:r>
            <a:r>
              <a:rPr lang="zh-CN" altLang="zh-CN" sz="2600" b="1" kern="100" dirty="0" smtClean="0">
                <a:latin typeface="宋体"/>
                <a:ea typeface="方正细黑一简体"/>
                <a:cs typeface="Times New Roman"/>
              </a:rPr>
              <a:t>项</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否则不能如实地反映事物状况，容易造成误解。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③要准确地使用量项</a:t>
            </a:r>
            <a:r>
              <a:rPr lang="zh-CN" altLang="zh-CN" sz="2600" b="1" kern="100" dirty="0" smtClean="0">
                <a:latin typeface="宋体"/>
                <a:ea typeface="方正细黑一简体"/>
                <a:cs typeface="Times New Roman"/>
              </a:rPr>
              <a:t>和</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以保证判断的“量”与</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都准确无误。</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2497187" y="2204864"/>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主项</a:t>
            </a:r>
            <a:endParaRPr lang="zh-CN" altLang="en-US" dirty="0"/>
          </a:p>
        </p:txBody>
      </p:sp>
      <p:sp>
        <p:nvSpPr>
          <p:cNvPr id="6" name="矩形 5"/>
          <p:cNvSpPr/>
          <p:nvPr/>
        </p:nvSpPr>
        <p:spPr>
          <a:xfrm>
            <a:off x="3492691" y="2936557"/>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配合不当</a:t>
            </a:r>
            <a:endParaRPr lang="zh-CN" altLang="en-US" dirty="0"/>
          </a:p>
        </p:txBody>
      </p:sp>
      <p:sp>
        <p:nvSpPr>
          <p:cNvPr id="8" name="矩形 7"/>
          <p:cNvSpPr/>
          <p:nvPr/>
        </p:nvSpPr>
        <p:spPr>
          <a:xfrm>
            <a:off x="4162746" y="4365104"/>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联项</a:t>
            </a:r>
            <a:endParaRPr lang="zh-CN" altLang="en-US" dirty="0"/>
          </a:p>
        </p:txBody>
      </p:sp>
      <p:sp>
        <p:nvSpPr>
          <p:cNvPr id="10" name="矩形 9"/>
          <p:cNvSpPr/>
          <p:nvPr/>
        </p:nvSpPr>
        <p:spPr>
          <a:xfrm>
            <a:off x="9193931" y="4365103"/>
            <a:ext cx="519694"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．关系判断</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07001208"/>
              </p:ext>
            </p:extLst>
          </p:nvPr>
        </p:nvGraphicFramePr>
        <p:xfrm>
          <a:off x="985019" y="2348880"/>
          <a:ext cx="10009112" cy="2694432"/>
        </p:xfrm>
        <a:graphic>
          <a:graphicData uri="http://schemas.openxmlformats.org/drawingml/2006/table">
            <a:tbl>
              <a:tblPr/>
              <a:tblGrid>
                <a:gridCol w="1326475"/>
                <a:gridCol w="8682637"/>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断定认识对象之</a:t>
                      </a:r>
                      <a:r>
                        <a:rPr lang="zh-CN" sz="2600" b="1" kern="100" dirty="0" smtClean="0">
                          <a:effectLst/>
                          <a:latin typeface="宋体"/>
                          <a:ea typeface="方正细黑一简体"/>
                          <a:cs typeface="Times New Roman"/>
                        </a:rPr>
                        <a:t>间</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判断叫作关系判断</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构成</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关系判断一般由关系者项</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量项三部分组成</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分类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事物具有多种多样的关系。“关系的性质”可分为</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和“传递性”关系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054256" y="24928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关系</a:t>
            </a:r>
            <a:endParaRPr lang="zh-CN" altLang="en-US" dirty="0"/>
          </a:p>
        </p:txBody>
      </p:sp>
      <p:sp>
        <p:nvSpPr>
          <p:cNvPr id="8" name="矩形 7"/>
          <p:cNvSpPr/>
          <p:nvPr/>
        </p:nvSpPr>
        <p:spPr>
          <a:xfrm>
            <a:off x="6692462" y="3182778"/>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关系项</a:t>
            </a:r>
            <a:endParaRPr lang="zh-CN" altLang="en-US" dirty="0"/>
          </a:p>
        </p:txBody>
      </p:sp>
      <p:sp>
        <p:nvSpPr>
          <p:cNvPr id="10" name="矩形 9"/>
          <p:cNvSpPr/>
          <p:nvPr/>
        </p:nvSpPr>
        <p:spPr>
          <a:xfrm>
            <a:off x="2641203" y="4448725"/>
            <a:ext cx="1859805"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对称性关系</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96855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断定认识对象具有某种性质的简单判断是性质判断</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断定认识对象具有或者不具有某种性质的简单判断是性质判断。</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弄清对象的性质，就能对对象有较为全面的把握</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只有既弄清对象的性质，又了解对象之间的关系，才能对对象有较为全面的把握。</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16237" y="1347578"/>
            <a:ext cx="10801200" cy="403244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关系判断就是判断对象之间传递关系的判断</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就对象传递关系进行判断是关系判断的一种。关系判断还可能就对象间的对称性进行判断。</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断定认识对象之间有无关系的判断，叫作关系判断</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断定认识对象之间关系的判断，叫作关系判断。</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144016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三</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正确运用复合判断</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．复合判断及其种类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719477952"/>
              </p:ext>
            </p:extLst>
          </p:nvPr>
        </p:nvGraphicFramePr>
        <p:xfrm>
          <a:off x="1057027" y="2515965"/>
          <a:ext cx="9865096" cy="2694432"/>
        </p:xfrm>
        <a:graphic>
          <a:graphicData uri="http://schemas.openxmlformats.org/drawingml/2006/table">
            <a:tbl>
              <a:tblPr/>
              <a:tblGrid>
                <a:gridCol w="655503"/>
                <a:gridCol w="9209593"/>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复合判断是其本身包含其他判断的判断，它</a:t>
                      </a:r>
                      <a:r>
                        <a:rPr lang="zh-CN" sz="2600" b="1" kern="100" dirty="0" smtClean="0">
                          <a:effectLst/>
                          <a:latin typeface="宋体"/>
                          <a:ea typeface="方正细黑一简体"/>
                          <a:cs typeface="Times New Roman"/>
                        </a:rPr>
                        <a:t>由</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两</a:t>
                      </a:r>
                      <a:r>
                        <a:rPr lang="zh-CN" sz="2600" b="1" kern="100" dirty="0">
                          <a:effectLst/>
                          <a:latin typeface="宋体"/>
                          <a:ea typeface="方正细黑一简体"/>
                          <a:cs typeface="Times New Roman"/>
                        </a:rPr>
                        <a:t>部分组成</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种</a:t>
                      </a:r>
                      <a:endParaRPr lang="zh-CN" sz="105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根据断定情况的不同，复合判断分为联言判断</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假言判断等多个种类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329835" y="263691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联结词</a:t>
            </a:r>
            <a:endParaRPr lang="zh-CN" altLang="en-US" dirty="0"/>
          </a:p>
        </p:txBody>
      </p:sp>
      <p:sp>
        <p:nvSpPr>
          <p:cNvPr id="8" name="矩形 7"/>
          <p:cNvSpPr/>
          <p:nvPr/>
        </p:nvSpPr>
        <p:spPr>
          <a:xfrm>
            <a:off x="9697987" y="263691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支判断</a:t>
            </a:r>
            <a:endParaRPr lang="zh-CN" altLang="en-US" dirty="0"/>
          </a:p>
        </p:txBody>
      </p:sp>
      <p:sp>
        <p:nvSpPr>
          <p:cNvPr id="10" name="矩形 9"/>
          <p:cNvSpPr/>
          <p:nvPr/>
        </p:nvSpPr>
        <p:spPr>
          <a:xfrm>
            <a:off x="8757196" y="393305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选言判断</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16632"/>
            <a:ext cx="10801200" cy="792088"/>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．正确运用联言判断</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426053595"/>
              </p:ext>
            </p:extLst>
          </p:nvPr>
        </p:nvGraphicFramePr>
        <p:xfrm>
          <a:off x="264939" y="1000332"/>
          <a:ext cx="11737304" cy="5943600"/>
        </p:xfrm>
        <a:graphic>
          <a:graphicData uri="http://schemas.openxmlformats.org/drawingml/2006/table">
            <a:tbl>
              <a:tblPr/>
              <a:tblGrid>
                <a:gridCol w="959654"/>
                <a:gridCol w="10777650"/>
              </a:tblGrid>
              <a:tr h="301731">
                <a:tc>
                  <a:txBody>
                    <a:bodyPr/>
                    <a:lstStyle/>
                    <a:p>
                      <a:pPr algn="ctr">
                        <a:lnSpc>
                          <a:spcPct val="150000"/>
                        </a:lnSpc>
                        <a:spcAft>
                          <a:spcPts val="0"/>
                        </a:spcAft>
                        <a:tabLst>
                          <a:tab pos="2700655" algn="l"/>
                        </a:tabLst>
                      </a:pPr>
                      <a:r>
                        <a:rPr lang="zh-CN" sz="2600" b="1" kern="100" dirty="0" smtClean="0">
                          <a:effectLst/>
                          <a:latin typeface="宋体"/>
                          <a:ea typeface="方正细黑一简体"/>
                          <a:cs typeface="Times New Roman"/>
                        </a:rPr>
                        <a:t>含义</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联言判断是断定对象的几种情</a:t>
                      </a:r>
                      <a:r>
                        <a:rPr lang="zh-CN" sz="2600" b="1" kern="100" dirty="0" smtClean="0">
                          <a:effectLst/>
                          <a:latin typeface="宋体"/>
                          <a:ea typeface="方正细黑一简体"/>
                          <a:cs typeface="Times New Roman"/>
                        </a:rPr>
                        <a:t>况</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判断</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逻辑结构</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一个联言判断至少包含两</a:t>
                      </a:r>
                      <a:r>
                        <a:rPr lang="zh-CN" sz="2600" b="1" kern="100" dirty="0" smtClean="0">
                          <a:effectLst/>
                          <a:latin typeface="宋体"/>
                          <a:ea typeface="方正细黑一简体"/>
                          <a:cs typeface="Times New Roman"/>
                        </a:rPr>
                        <a:t>个</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并且”“既……又……”“不但……而且……”“虽然……但是……”等是常用联结项。在日常语言的表达中，联言判断的联结项有时可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真假值特征</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smtClean="0">
                          <a:effectLst/>
                          <a:latin typeface="宋体"/>
                          <a:ea typeface="方正细黑一简体"/>
                          <a:cs typeface="Times New Roman"/>
                        </a:rPr>
                        <a:t>当且仅当，组成它的各个联言支都是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，这个联言判断才是真的。也就是说，它要求各个联言支的断定都要与</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相符合。如果有一个联言支是假的，这个联言判断就是假的</a:t>
                      </a:r>
                      <a:r>
                        <a:rPr lang="en-US" sz="2600" b="1" kern="100" dirty="0" smtClean="0">
                          <a:effectLst/>
                          <a:latin typeface="宋体"/>
                          <a:ea typeface="方正细黑一简体"/>
                          <a:cs typeface="Times New Roman"/>
                        </a:rPr>
                        <a:t>(</a:t>
                      </a:r>
                      <a:r>
                        <a:rPr lang="zh-CN" sz="2600" b="1" kern="100" dirty="0" smtClean="0">
                          <a:effectLst/>
                          <a:latin typeface="宋体"/>
                          <a:ea typeface="方正细黑一简体"/>
                          <a:cs typeface="Times New Roman"/>
                        </a:rPr>
                        <a:t>一假即假，全真才真</a:t>
                      </a:r>
                      <a:r>
                        <a:rPr lang="en-US" sz="2600" b="1" kern="100" dirty="0" smtClean="0">
                          <a:effectLst/>
                          <a:latin typeface="宋体"/>
                          <a:ea typeface="方正细黑一简体"/>
                          <a:cs typeface="Times New Roman"/>
                        </a:rPr>
                        <a:t>)</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923">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意义</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正确运用联言判断，有助于人们将认识对象的多种情</a:t>
                      </a:r>
                      <a:r>
                        <a:rPr lang="zh-CN" sz="2600" b="1" kern="100" dirty="0" smtClean="0">
                          <a:effectLst/>
                          <a:latin typeface="宋体"/>
                          <a:ea typeface="方正细黑一简体"/>
                          <a:cs typeface="Times New Roman"/>
                        </a:rPr>
                        <a:t>况</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起</a:t>
                      </a:r>
                      <a:r>
                        <a:rPr lang="zh-CN" sz="2600" b="1" kern="100" dirty="0">
                          <a:effectLst/>
                          <a:latin typeface="宋体"/>
                          <a:ea typeface="方正细黑一简体"/>
                          <a:cs typeface="Times New Roman"/>
                        </a:rPr>
                        <a:t>来进行考虑，多方面地分析和把握事物的情况，从而使思考更加周密</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更</a:t>
                      </a:r>
                      <a:r>
                        <a:rPr lang="zh-CN" sz="2600" b="1" kern="100" dirty="0">
                          <a:effectLst/>
                          <a:latin typeface="宋体"/>
                          <a:ea typeface="方正细黑一简体"/>
                          <a:cs typeface="Times New Roman"/>
                        </a:rPr>
                        <a:t>为恰当</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681763" y="105273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同时存在</a:t>
            </a:r>
            <a:endParaRPr lang="zh-CN" altLang="en-US" dirty="0"/>
          </a:p>
        </p:txBody>
      </p:sp>
      <p:sp>
        <p:nvSpPr>
          <p:cNvPr id="8" name="矩形 7"/>
          <p:cNvSpPr/>
          <p:nvPr/>
        </p:nvSpPr>
        <p:spPr>
          <a:xfrm>
            <a:off x="5449514" y="1628800"/>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联言支</a:t>
            </a:r>
            <a:endParaRPr lang="zh-CN" altLang="en-US" dirty="0"/>
          </a:p>
        </p:txBody>
      </p:sp>
      <p:sp>
        <p:nvSpPr>
          <p:cNvPr id="10" name="矩形 9"/>
          <p:cNvSpPr/>
          <p:nvPr/>
        </p:nvSpPr>
        <p:spPr>
          <a:xfrm>
            <a:off x="6524948" y="2636912"/>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省略</a:t>
            </a:r>
            <a:endParaRPr lang="zh-CN" altLang="en-US" sz="2600" kern="100" dirty="0">
              <a:solidFill>
                <a:prstClr val="black"/>
              </a:solidFill>
              <a:latin typeface="宋体"/>
              <a:cs typeface="Courier New"/>
            </a:endParaRPr>
          </a:p>
        </p:txBody>
      </p:sp>
      <p:sp>
        <p:nvSpPr>
          <p:cNvPr id="12" name="矩形 11"/>
          <p:cNvSpPr/>
          <p:nvPr/>
        </p:nvSpPr>
        <p:spPr>
          <a:xfrm>
            <a:off x="6681301" y="339396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真的</a:t>
            </a:r>
            <a:endParaRPr lang="zh-CN" altLang="en-US" dirty="0"/>
          </a:p>
        </p:txBody>
      </p:sp>
      <p:sp>
        <p:nvSpPr>
          <p:cNvPr id="14" name="矩形 13"/>
          <p:cNvSpPr/>
          <p:nvPr/>
        </p:nvSpPr>
        <p:spPr>
          <a:xfrm>
            <a:off x="7355226" y="400506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实际</a:t>
            </a:r>
            <a:endParaRPr lang="zh-CN" altLang="en-US" dirty="0"/>
          </a:p>
        </p:txBody>
      </p:sp>
      <p:sp>
        <p:nvSpPr>
          <p:cNvPr id="16" name="矩形 15"/>
          <p:cNvSpPr/>
          <p:nvPr/>
        </p:nvSpPr>
        <p:spPr>
          <a:xfrm>
            <a:off x="9419055" y="522920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综合</a:t>
            </a:r>
            <a:endParaRPr lang="zh-CN" altLang="en-US" dirty="0"/>
          </a:p>
        </p:txBody>
      </p:sp>
      <p:sp>
        <p:nvSpPr>
          <p:cNvPr id="18" name="矩形 17"/>
          <p:cNvSpPr/>
          <p:nvPr/>
        </p:nvSpPr>
        <p:spPr>
          <a:xfrm>
            <a:off x="10418067" y="580526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判断</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720080"/>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．正确运用选言判断</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46394567"/>
              </p:ext>
            </p:extLst>
          </p:nvPr>
        </p:nvGraphicFramePr>
        <p:xfrm>
          <a:off x="408955" y="620688"/>
          <a:ext cx="11377263" cy="6153764"/>
        </p:xfrm>
        <a:graphic>
          <a:graphicData uri="http://schemas.openxmlformats.org/drawingml/2006/table">
            <a:tbl>
              <a:tblPr/>
              <a:tblGrid>
                <a:gridCol w="1042916"/>
                <a:gridCol w="1443505"/>
                <a:gridCol w="8890842"/>
              </a:tblGrid>
              <a:tr h="30173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选言判断是断定对象的可能情况的判断</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20692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逻辑结构</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一个选言判断至少包</a:t>
                      </a:r>
                      <a:r>
                        <a:rPr lang="zh-CN" sz="2600" b="1" kern="100" dirty="0" smtClean="0">
                          <a:effectLst/>
                          <a:latin typeface="宋体"/>
                          <a:ea typeface="方正细黑一简体"/>
                          <a:cs typeface="Times New Roman"/>
                        </a:rPr>
                        <a:t>含</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选</a:t>
                      </a:r>
                      <a:r>
                        <a:rPr lang="zh-CN" sz="2600" b="1" kern="100" dirty="0">
                          <a:effectLst/>
                          <a:latin typeface="宋体"/>
                          <a:ea typeface="方正细黑一简体"/>
                          <a:cs typeface="Times New Roman"/>
                        </a:rPr>
                        <a:t>言支。“或者……或者……”“要么……要么……”“不是……就是……”等是常用联结项。在日常语言的表达中，选言判断的联结项一</a:t>
                      </a:r>
                      <a:r>
                        <a:rPr lang="zh-CN" sz="2600" b="1" kern="100" dirty="0" smtClean="0">
                          <a:effectLst/>
                          <a:latin typeface="宋体"/>
                          <a:ea typeface="方正细黑一简体"/>
                          <a:cs typeface="Times New Roman"/>
                        </a:rPr>
                        <a:t>般</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省</a:t>
                      </a:r>
                      <a:r>
                        <a:rPr lang="zh-CN" sz="2600" b="1" kern="100" dirty="0">
                          <a:effectLst/>
                          <a:latin typeface="宋体"/>
                          <a:ea typeface="方正细黑一简体"/>
                          <a:cs typeface="Times New Roman"/>
                        </a:rPr>
                        <a:t>略</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905193">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种类</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相容选</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言判断</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选言支所断定的对象情况可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常用“或者……或者……”来表达</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2116">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不相容</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选言</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判断</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选言支所断定的对象情况只</a:t>
                      </a:r>
                      <a:r>
                        <a:rPr lang="zh-CN" sz="2600" b="1" kern="100" dirty="0" smtClean="0">
                          <a:effectLst/>
                          <a:latin typeface="宋体"/>
                          <a:ea typeface="方正细黑一简体"/>
                          <a:cs typeface="Times New Roman"/>
                        </a:rPr>
                        <a:t>能</a:t>
                      </a:r>
                      <a:r>
                        <a:rPr lang="en-US" altLang="zh-CN" sz="2600" b="1" kern="100" dirty="0" smtClean="0">
                          <a:effectLst/>
                          <a:latin typeface="宋体"/>
                          <a:ea typeface="方正细黑一简体"/>
                          <a:cs typeface="Times New Roman"/>
                        </a:rPr>
                        <a:t>___________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不能有两种和两种以上的情况并存。</a:t>
                      </a:r>
                      <a:endParaRPr lang="zh-CN" sz="2600" kern="100" dirty="0">
                        <a:effectLst/>
                        <a:latin typeface="宋体"/>
                        <a:cs typeface="Courier New"/>
                      </a:endParaRPr>
                    </a:p>
                    <a:p>
                      <a:pPr algn="just">
                        <a:lnSpc>
                          <a:spcPct val="170000"/>
                        </a:lnSpc>
                        <a:spcAft>
                          <a:spcPts val="0"/>
                        </a:spcAft>
                        <a:tabLst>
                          <a:tab pos="2700655" algn="l"/>
                        </a:tabLst>
                      </a:pPr>
                      <a:r>
                        <a:rPr lang="zh-CN" sz="2600" b="1" kern="100" dirty="0">
                          <a:effectLst/>
                          <a:latin typeface="宋体"/>
                          <a:ea typeface="方正细黑一简体"/>
                          <a:cs typeface="Times New Roman"/>
                        </a:rPr>
                        <a:t>用“要么……要么……”“不是……就是……”等来表达</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089475" y="141277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两个</a:t>
            </a:r>
            <a:endParaRPr lang="zh-CN" altLang="en-US" dirty="0"/>
          </a:p>
        </p:txBody>
      </p:sp>
      <p:sp>
        <p:nvSpPr>
          <p:cNvPr id="8" name="矩形 7"/>
          <p:cNvSpPr/>
          <p:nvPr/>
        </p:nvSpPr>
        <p:spPr>
          <a:xfrm>
            <a:off x="6745659" y="278092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不能</a:t>
            </a:r>
            <a:endParaRPr lang="zh-CN" altLang="en-US" dirty="0"/>
          </a:p>
        </p:txBody>
      </p:sp>
      <p:sp>
        <p:nvSpPr>
          <p:cNvPr id="10" name="矩形 9"/>
          <p:cNvSpPr/>
          <p:nvPr/>
        </p:nvSpPr>
        <p:spPr>
          <a:xfrm>
            <a:off x="7321723" y="3356992"/>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同时并存</a:t>
            </a:r>
            <a:endParaRPr lang="zh-CN" altLang="en-US" dirty="0"/>
          </a:p>
        </p:txBody>
      </p:sp>
      <p:sp>
        <p:nvSpPr>
          <p:cNvPr id="12" name="矩形 11"/>
          <p:cNvSpPr/>
          <p:nvPr/>
        </p:nvSpPr>
        <p:spPr>
          <a:xfrm>
            <a:off x="7186627" y="4797152"/>
            <a:ext cx="1859805"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有一种存在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466719552"/>
              </p:ext>
            </p:extLst>
          </p:nvPr>
        </p:nvGraphicFramePr>
        <p:xfrm>
          <a:off x="913012" y="692696"/>
          <a:ext cx="10369151" cy="6062472"/>
        </p:xfrm>
        <a:graphic>
          <a:graphicData uri="http://schemas.openxmlformats.org/drawingml/2006/table">
            <a:tbl>
              <a:tblPr/>
              <a:tblGrid>
                <a:gridCol w="1196440"/>
                <a:gridCol w="1539863"/>
                <a:gridCol w="7632848"/>
              </a:tblGrid>
              <a:tr h="2011539">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真假值特征</a:t>
                      </a:r>
                      <a:endParaRPr lang="zh-CN" sz="26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相容选</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言判断</a:t>
                      </a:r>
                      <a:endParaRPr lang="zh-CN" sz="26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一个相容选言判断是真的，要求它的选言支</a:t>
                      </a:r>
                      <a:r>
                        <a:rPr lang="zh-CN" sz="2600" b="1" kern="100" dirty="0" smtClean="0">
                          <a:effectLst/>
                          <a:latin typeface="宋体"/>
                          <a:ea typeface="方正细黑一简体"/>
                          <a:cs typeface="Times New Roman"/>
                        </a:rPr>
                        <a:t>中</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有</a:t>
                      </a:r>
                      <a:r>
                        <a:rPr lang="zh-CN" sz="2600" b="1" kern="100" dirty="0">
                          <a:effectLst/>
                          <a:latin typeface="宋体"/>
                          <a:ea typeface="方正细黑一简体"/>
                          <a:cs typeface="Times New Roman"/>
                        </a:rPr>
                        <a:t>一个是真的，也可以都是真</a:t>
                      </a:r>
                      <a:endParaRPr lang="zh-CN" sz="2600" kern="100" dirty="0">
                        <a:effectLst/>
                        <a:latin typeface="宋体"/>
                        <a:cs typeface="Courier New"/>
                      </a:endParaRPr>
                    </a:p>
                    <a:p>
                      <a:pPr algn="just">
                        <a:lnSpc>
                          <a:spcPct val="170000"/>
                        </a:lnSpc>
                        <a:spcAft>
                          <a:spcPts val="0"/>
                        </a:spcAft>
                        <a:tabLst>
                          <a:tab pos="2700655" algn="l"/>
                        </a:tabLst>
                      </a:pPr>
                      <a:r>
                        <a:rPr lang="zh-CN" sz="2600" b="1" kern="100" dirty="0">
                          <a:effectLst/>
                          <a:latin typeface="宋体"/>
                          <a:ea typeface="方正细黑一简体"/>
                          <a:cs typeface="Times New Roman"/>
                        </a:rPr>
                        <a:t>的。如果没有选言支</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这个相容选言判断就是假的</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一真即真，全假才假</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424">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不相</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容选</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言判断</a:t>
                      </a:r>
                      <a:endParaRPr lang="zh-CN" sz="26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一个不相容选言判断是真的，要求它的选言支中有而</a:t>
                      </a:r>
                      <a:r>
                        <a:rPr lang="zh-CN" sz="2600" b="1" kern="100" dirty="0" smtClean="0">
                          <a:effectLst/>
                          <a:latin typeface="宋体"/>
                          <a:ea typeface="方正细黑一简体"/>
                          <a:cs typeface="Times New Roman"/>
                        </a:rPr>
                        <a:t>且</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有</a:t>
                      </a:r>
                      <a:r>
                        <a:rPr lang="zh-CN" sz="2600" b="1" kern="100" dirty="0">
                          <a:effectLst/>
                          <a:latin typeface="宋体"/>
                          <a:ea typeface="方正细黑一简体"/>
                          <a:cs typeface="Times New Roman"/>
                        </a:rPr>
                        <a:t>一个是真的。如果</a:t>
                      </a:r>
                      <a:endParaRPr lang="zh-CN" sz="2600" kern="100" dirty="0">
                        <a:effectLst/>
                        <a:latin typeface="宋体"/>
                        <a:cs typeface="Courier New"/>
                      </a:endParaRPr>
                    </a:p>
                    <a:p>
                      <a:pPr algn="just">
                        <a:lnSpc>
                          <a:spcPct val="170000"/>
                        </a:lnSpc>
                        <a:spcAft>
                          <a:spcPts val="0"/>
                        </a:spcAft>
                        <a:tabLst>
                          <a:tab pos="2700655" algn="l"/>
                        </a:tabLst>
                      </a:pPr>
                      <a:r>
                        <a:rPr lang="zh-CN" sz="2600" b="1" kern="100" dirty="0">
                          <a:effectLst/>
                          <a:latin typeface="宋体"/>
                          <a:ea typeface="方正细黑一简体"/>
                          <a:cs typeface="Times New Roman"/>
                        </a:rPr>
                        <a:t>有两个或两个以上的选言支</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或</a:t>
                      </a:r>
                      <a:r>
                        <a:rPr lang="zh-CN" sz="2600" b="1" kern="100" dirty="0" smtClean="0">
                          <a:effectLst/>
                          <a:latin typeface="宋体"/>
                          <a:ea typeface="方正细黑一简体"/>
                          <a:cs typeface="Times New Roman"/>
                        </a:rPr>
                        <a:t>者</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选</a:t>
                      </a:r>
                      <a:r>
                        <a:rPr lang="zh-CN" sz="2600" b="1" kern="100" dirty="0">
                          <a:effectLst/>
                          <a:latin typeface="宋体"/>
                          <a:ea typeface="方正细黑一简体"/>
                          <a:cs typeface="Times New Roman"/>
                        </a:rPr>
                        <a:t>言支是真的，这个不相容选言判</a:t>
                      </a:r>
                      <a:endParaRPr lang="zh-CN" sz="2600" kern="100" dirty="0">
                        <a:effectLst/>
                        <a:latin typeface="宋体"/>
                        <a:cs typeface="Courier New"/>
                      </a:endParaRPr>
                    </a:p>
                    <a:p>
                      <a:pPr algn="just">
                        <a:lnSpc>
                          <a:spcPct val="170000"/>
                        </a:lnSpc>
                        <a:spcAft>
                          <a:spcPts val="0"/>
                        </a:spcAft>
                        <a:tabLst>
                          <a:tab pos="2700655" algn="l"/>
                        </a:tabLst>
                      </a:pPr>
                      <a:r>
                        <a:rPr lang="zh-CN" sz="2600" b="1" kern="100" dirty="0">
                          <a:effectLst/>
                          <a:latin typeface="宋体"/>
                          <a:ea typeface="方正细黑一简体"/>
                          <a:cs typeface="Times New Roman"/>
                        </a:rPr>
                        <a:t>断就是假的</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有且只有一真才真</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85019" y="0"/>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
        <p:nvSpPr>
          <p:cNvPr id="8" name="矩形 7"/>
          <p:cNvSpPr/>
          <p:nvPr/>
        </p:nvSpPr>
        <p:spPr>
          <a:xfrm>
            <a:off x="10418067" y="76933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至少</a:t>
            </a:r>
            <a:endParaRPr lang="zh-CN" altLang="en-US" dirty="0"/>
          </a:p>
        </p:txBody>
      </p:sp>
      <p:sp>
        <p:nvSpPr>
          <p:cNvPr id="10" name="矩形 9"/>
          <p:cNvSpPr/>
          <p:nvPr/>
        </p:nvSpPr>
        <p:spPr>
          <a:xfrm>
            <a:off x="7033691" y="213285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真的</a:t>
            </a:r>
            <a:endParaRPr lang="zh-CN" altLang="en-US" dirty="0"/>
          </a:p>
        </p:txBody>
      </p:sp>
      <p:sp>
        <p:nvSpPr>
          <p:cNvPr id="12" name="矩形 11"/>
          <p:cNvSpPr/>
          <p:nvPr/>
        </p:nvSpPr>
        <p:spPr>
          <a:xfrm>
            <a:off x="4297387" y="407707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只能</a:t>
            </a:r>
            <a:endParaRPr lang="zh-CN" altLang="en-US" dirty="0"/>
          </a:p>
        </p:txBody>
      </p:sp>
      <p:sp>
        <p:nvSpPr>
          <p:cNvPr id="14" name="矩形 13"/>
          <p:cNvSpPr/>
          <p:nvPr/>
        </p:nvSpPr>
        <p:spPr>
          <a:xfrm>
            <a:off x="8041803" y="472514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真的</a:t>
            </a:r>
            <a:endParaRPr lang="zh-CN" altLang="en-US" dirty="0"/>
          </a:p>
        </p:txBody>
      </p:sp>
      <p:sp>
        <p:nvSpPr>
          <p:cNvPr id="16" name="矩形 15"/>
          <p:cNvSpPr/>
          <p:nvPr/>
        </p:nvSpPr>
        <p:spPr>
          <a:xfrm>
            <a:off x="9842003" y="4723515"/>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没有</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54500257"/>
              </p:ext>
            </p:extLst>
          </p:nvPr>
        </p:nvGraphicFramePr>
        <p:xfrm>
          <a:off x="1106487" y="2179161"/>
          <a:ext cx="9982200" cy="3368040"/>
        </p:xfrm>
        <a:graphic>
          <a:graphicData uri="http://schemas.openxmlformats.org/drawingml/2006/table">
            <a:tbl>
              <a:tblPr/>
              <a:tblGrid>
                <a:gridCol w="1071245"/>
                <a:gridCol w="8910955"/>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意义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正确运用选言判断，不仅有助于我</a:t>
                      </a:r>
                      <a:r>
                        <a:rPr lang="zh-CN" sz="2600" b="1" kern="100" dirty="0" smtClean="0">
                          <a:effectLst/>
                          <a:latin typeface="宋体"/>
                          <a:ea typeface="方正细黑一简体"/>
                          <a:cs typeface="Times New Roman"/>
                        </a:rPr>
                        <a:t>们</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地</a:t>
                      </a:r>
                      <a:r>
                        <a:rPr lang="zh-CN" sz="2600" b="1" kern="100" dirty="0">
                          <a:effectLst/>
                          <a:latin typeface="宋体"/>
                          <a:ea typeface="方正细黑一简体"/>
                          <a:cs typeface="Times New Roman"/>
                        </a:rPr>
                        <a:t>表达关于对象的各种可能的情况，而且能够明确解决问题</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途径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注意事项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要根据认识对象的实际情况，确定应该使用相容还是不相容选言判断，不能误用；要根据实际问题的需要，尽量把对象的可能情况都揭示出来，不要遗漏有选择价值的可能情况</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85019" y="1196752"/>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
        <p:nvSpPr>
          <p:cNvPr id="8" name="矩形 7"/>
          <p:cNvSpPr/>
          <p:nvPr/>
        </p:nvSpPr>
        <p:spPr>
          <a:xfrm>
            <a:off x="7753771" y="227687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准确</a:t>
            </a:r>
            <a:endParaRPr lang="zh-CN" altLang="en-US" dirty="0"/>
          </a:p>
        </p:txBody>
      </p:sp>
      <p:sp>
        <p:nvSpPr>
          <p:cNvPr id="10" name="矩形 9"/>
          <p:cNvSpPr/>
          <p:nvPr/>
        </p:nvSpPr>
        <p:spPr>
          <a:xfrm>
            <a:off x="8977907" y="2936557"/>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范围</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indent="0">
              <a:tabLst>
                <a:tab pos="809625" algn="l"/>
              </a:tabLst>
            </a:pPr>
            <a:r>
              <a:rPr lang="en-US" altLang="zh-CN" sz="2600" b="1" kern="100" dirty="0">
                <a:latin typeface="方正细黑一简体"/>
                <a:cs typeface="Times New Roman"/>
              </a:rPr>
              <a:t>4</a:t>
            </a:r>
            <a:r>
              <a:rPr lang="zh-CN" altLang="zh-CN" sz="2600" b="1" kern="100" dirty="0">
                <a:ea typeface="方正细黑一简体"/>
                <a:cs typeface="Times New Roman"/>
              </a:rPr>
              <a:t>．正确运用假言判断</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60287604"/>
              </p:ext>
            </p:extLst>
          </p:nvPr>
        </p:nvGraphicFramePr>
        <p:xfrm>
          <a:off x="768995" y="1412776"/>
          <a:ext cx="10369152" cy="5065276"/>
        </p:xfrm>
        <a:graphic>
          <a:graphicData uri="http://schemas.openxmlformats.org/drawingml/2006/table">
            <a:tbl>
              <a:tblPr/>
              <a:tblGrid>
                <a:gridCol w="1067275"/>
                <a:gridCol w="9301877"/>
              </a:tblGrid>
              <a:tr h="1697236">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smtClean="0">
                          <a:effectLst/>
                          <a:latin typeface="宋体"/>
                          <a:ea typeface="方正细黑一简体"/>
                          <a:cs typeface="Times New Roman"/>
                        </a:rPr>
                        <a:t>假言判断是断定事物某情况的存在</a:t>
                      </a:r>
                      <a:r>
                        <a:rPr lang="en-US" sz="2600" b="1" kern="100" dirty="0" smtClean="0">
                          <a:effectLst/>
                          <a:latin typeface="宋体"/>
                          <a:ea typeface="方正细黑一简体"/>
                          <a:cs typeface="Times New Roman"/>
                        </a:rPr>
                        <a:t>(</a:t>
                      </a:r>
                      <a:r>
                        <a:rPr lang="zh-CN" sz="2600" b="1" kern="100" dirty="0" smtClean="0">
                          <a:effectLst/>
                          <a:latin typeface="宋体"/>
                          <a:ea typeface="方正细黑一简体"/>
                          <a:cs typeface="Times New Roman"/>
                        </a:rPr>
                        <a:t>或不存在</a:t>
                      </a:r>
                      <a:r>
                        <a:rPr lang="en-US" sz="2600" b="1" kern="100" dirty="0" smtClean="0">
                          <a:effectLst/>
                          <a:latin typeface="宋体"/>
                          <a:ea typeface="方正细黑一简体"/>
                          <a:cs typeface="Times New Roman"/>
                        </a:rPr>
                        <a:t>)</a:t>
                      </a:r>
                      <a:r>
                        <a:rPr lang="zh-CN" sz="2600" b="1" kern="100" dirty="0" smtClean="0">
                          <a:effectLst/>
                          <a:latin typeface="宋体"/>
                          <a:ea typeface="方正细黑一简体"/>
                          <a:cs typeface="Times New Roman"/>
                        </a:rPr>
                        <a:t>是另一情况存在</a:t>
                      </a:r>
                      <a:r>
                        <a:rPr lang="en-US" altLang="zh-CN" sz="2600" b="1" kern="100" dirty="0" smtClean="0">
                          <a:effectLst/>
                          <a:latin typeface="宋体"/>
                          <a:ea typeface="方正细黑一简体"/>
                          <a:cs typeface="Times New Roman"/>
                        </a:rPr>
                        <a:t> </a:t>
                      </a:r>
                      <a:r>
                        <a:rPr lang="en-US" sz="2600" b="1" kern="100" dirty="0" smtClean="0">
                          <a:effectLst/>
                          <a:latin typeface="宋体"/>
                          <a:ea typeface="方正细黑一简体"/>
                          <a:cs typeface="Times New Roman"/>
                        </a:rPr>
                        <a:t>(</a:t>
                      </a:r>
                      <a:r>
                        <a:rPr lang="zh-CN" sz="2600" b="1" kern="100" dirty="0" smtClean="0">
                          <a:effectLst/>
                          <a:latin typeface="宋体"/>
                          <a:ea typeface="方正细黑一简体"/>
                          <a:cs typeface="Times New Roman"/>
                        </a:rPr>
                        <a:t>或不存在</a:t>
                      </a:r>
                      <a:r>
                        <a:rPr lang="en-US" sz="2600" b="1" kern="100" dirty="0" smtClean="0">
                          <a:effectLst/>
                          <a:latin typeface="宋体"/>
                          <a:ea typeface="方正细黑一简体"/>
                          <a:cs typeface="Times New Roman"/>
                        </a:rPr>
                        <a:t>)</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的判断。假言判断又叫</a:t>
                      </a:r>
                      <a:r>
                        <a:rPr lang="en-US" altLang="zh-CN" sz="2600" b="1" kern="100" dirty="0" smtClean="0">
                          <a:effectLst/>
                          <a:latin typeface="宋体"/>
                          <a:ea typeface="方正细黑一简体"/>
                          <a:cs typeface="Times New Roman"/>
                        </a:rPr>
                        <a:t>________</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8727">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逻辑结构</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smtClean="0">
                          <a:effectLst/>
                          <a:latin typeface="宋体"/>
                          <a:ea typeface="方正细黑一简体"/>
                          <a:cs typeface="Times New Roman"/>
                        </a:rPr>
                        <a:t>一个假言判断由表示条件关系的两个判断组成。其中，表示条件的判断叫作假言判断的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，表示依赖这一条件而成立的判断叫作假言判断的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。“如果……那么……”“只有……才……”“……当且仅当……”等是常用来联结前件和后件的联结项</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865339" y="242088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条件</a:t>
            </a:r>
            <a:endParaRPr lang="zh-CN" altLang="en-US" dirty="0"/>
          </a:p>
        </p:txBody>
      </p:sp>
      <p:sp>
        <p:nvSpPr>
          <p:cNvPr id="8" name="矩形 7"/>
          <p:cNvSpPr/>
          <p:nvPr/>
        </p:nvSpPr>
        <p:spPr>
          <a:xfrm>
            <a:off x="7969795" y="2224433"/>
            <a:ext cx="1524776" cy="772519"/>
          </a:xfrm>
          <a:prstGeom prst="rect">
            <a:avLst/>
          </a:prstGeom>
        </p:spPr>
        <p:txBody>
          <a:bodyPr wrap="none">
            <a:spAutoFit/>
          </a:bodyPr>
          <a:lstStyle/>
          <a:p>
            <a:pPr lvl="0" algn="just">
              <a:lnSpc>
                <a:spcPct val="170000"/>
              </a:lnSpc>
              <a:tabLst>
                <a:tab pos="2700655" algn="l"/>
              </a:tabLst>
            </a:pPr>
            <a:r>
              <a:rPr lang="zh-CN" altLang="en-US" sz="2600" b="1" kern="100" dirty="0" smtClean="0">
                <a:solidFill>
                  <a:srgbClr val="FF0000"/>
                </a:solidFill>
                <a:latin typeface="宋体"/>
                <a:ea typeface="方正细黑一简体"/>
                <a:cs typeface="Times New Roman"/>
              </a:rPr>
              <a:t>条件判断</a:t>
            </a:r>
            <a:endParaRPr lang="zh-CN" altLang="en-US" sz="2600" kern="100" dirty="0">
              <a:solidFill>
                <a:prstClr val="black"/>
              </a:solidFill>
              <a:latin typeface="宋体"/>
              <a:cs typeface="Courier New"/>
            </a:endParaRPr>
          </a:p>
        </p:txBody>
      </p:sp>
      <p:sp>
        <p:nvSpPr>
          <p:cNvPr id="10" name="矩形 9"/>
          <p:cNvSpPr/>
          <p:nvPr/>
        </p:nvSpPr>
        <p:spPr>
          <a:xfrm>
            <a:off x="5593531" y="3861048"/>
            <a:ext cx="854721" cy="492443"/>
          </a:xfrm>
          <a:prstGeom prst="rect">
            <a:avLst/>
          </a:prstGeom>
        </p:spPr>
        <p:txBody>
          <a:bodyPr wrap="none">
            <a:spAutoFit/>
          </a:bodyPr>
          <a:lstStyle/>
          <a:p>
            <a:r>
              <a:rPr lang="zh-CN" altLang="en-US" sz="2600" b="1" kern="100" dirty="0" smtClean="0">
                <a:solidFill>
                  <a:srgbClr val="FF0000"/>
                </a:solidFill>
                <a:latin typeface="宋体"/>
                <a:ea typeface="方正细黑一简体"/>
                <a:cs typeface="Times New Roman"/>
              </a:rPr>
              <a:t>前件</a:t>
            </a:r>
            <a:endParaRPr lang="zh-CN" altLang="en-US" dirty="0"/>
          </a:p>
        </p:txBody>
      </p:sp>
      <p:sp>
        <p:nvSpPr>
          <p:cNvPr id="12" name="矩形 11"/>
          <p:cNvSpPr/>
          <p:nvPr/>
        </p:nvSpPr>
        <p:spPr>
          <a:xfrm>
            <a:off x="4710962" y="458112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后件</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68995" y="692696"/>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graphicFrame>
        <p:nvGraphicFramePr>
          <p:cNvPr id="6" name="表格 5"/>
          <p:cNvGraphicFramePr>
            <a:graphicFrameLocks noGrp="1"/>
          </p:cNvGraphicFramePr>
          <p:nvPr>
            <p:extLst>
              <p:ext uri="{D42A27DB-BD31-4B8C-83A1-F6EECF244321}">
                <p14:modId xmlns:p14="http://schemas.microsoft.com/office/powerpoint/2010/main" val="4206381355"/>
              </p:ext>
            </p:extLst>
          </p:nvPr>
        </p:nvGraphicFramePr>
        <p:xfrm>
          <a:off x="666228" y="1700808"/>
          <a:ext cx="10975975" cy="4309017"/>
        </p:xfrm>
        <a:graphic>
          <a:graphicData uri="http://schemas.openxmlformats.org/drawingml/2006/table">
            <a:tbl>
              <a:tblPr/>
              <a:tblGrid>
                <a:gridCol w="735459"/>
                <a:gridCol w="2520280"/>
                <a:gridCol w="7720236"/>
              </a:tblGrid>
              <a:tr h="1076390">
                <a:tc rowSpan="3">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种类</a:t>
                      </a:r>
                      <a:endParaRPr lang="zh-CN" sz="2600" kern="100" dirty="0">
                        <a:effectLst/>
                        <a:latin typeface="宋体"/>
                        <a:cs typeface="Courier New"/>
                      </a:endParaRPr>
                    </a:p>
                  </a:txBody>
                  <a:tcPr marL="54794" marR="547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充分条件</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假言判断</a:t>
                      </a:r>
                      <a:endParaRPr lang="zh-CN" sz="2600" kern="100" dirty="0">
                        <a:effectLst/>
                        <a:latin typeface="宋体"/>
                        <a:cs typeface="Courier New"/>
                      </a:endParaRPr>
                    </a:p>
                  </a:txBody>
                  <a:tcPr marL="54794" marR="547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反映事物情况之间充分条件关系的判断</a:t>
                      </a:r>
                      <a:endParaRPr lang="zh-CN" sz="2600" kern="100">
                        <a:effectLst/>
                        <a:latin typeface="宋体"/>
                        <a:cs typeface="Courier New"/>
                      </a:endParaRPr>
                    </a:p>
                  </a:txBody>
                  <a:tcPr marL="54794" marR="547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6390">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必要条件</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假言判断</a:t>
                      </a:r>
                      <a:endParaRPr lang="zh-CN" sz="2600" kern="100" dirty="0">
                        <a:effectLst/>
                        <a:latin typeface="宋体"/>
                        <a:cs typeface="Courier New"/>
                      </a:endParaRPr>
                    </a:p>
                  </a:txBody>
                  <a:tcPr marL="54794" marR="547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反映事物情况之间必要条件关系的判断</a:t>
                      </a:r>
                      <a:endParaRPr lang="zh-CN" sz="2600" kern="100" dirty="0">
                        <a:effectLst/>
                        <a:latin typeface="宋体"/>
                        <a:cs typeface="Courier New"/>
                      </a:endParaRPr>
                    </a:p>
                  </a:txBody>
                  <a:tcPr marL="54794" marR="547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4585">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充分必要</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条件假言判断</a:t>
                      </a:r>
                      <a:endParaRPr lang="zh-CN" sz="2600" kern="100">
                        <a:effectLst/>
                        <a:latin typeface="宋体"/>
                        <a:cs typeface="Courier New"/>
                      </a:endParaRPr>
                    </a:p>
                  </a:txBody>
                  <a:tcPr marL="54794" marR="547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反映事物情况之间充分必要条件关系的判断，是同时断定充分和必要两种条件关系的假言判断</a:t>
                      </a:r>
                      <a:endParaRPr lang="zh-CN" sz="2600" kern="100" dirty="0">
                        <a:effectLst/>
                        <a:latin typeface="宋体"/>
                        <a:cs typeface="Courier New"/>
                      </a:endParaRPr>
                    </a:p>
                  </a:txBody>
                  <a:tcPr marL="54794" marR="547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186481061"/>
              </p:ext>
            </p:extLst>
          </p:nvPr>
        </p:nvGraphicFramePr>
        <p:xfrm>
          <a:off x="624979" y="1596232"/>
          <a:ext cx="10513168" cy="4528231"/>
        </p:xfrm>
        <a:graphic>
          <a:graphicData uri="http://schemas.openxmlformats.org/drawingml/2006/table">
            <a:tbl>
              <a:tblPr/>
              <a:tblGrid>
                <a:gridCol w="1258619"/>
                <a:gridCol w="9254549"/>
              </a:tblGrid>
              <a:tr h="3232831">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真假值特征</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假言判断既然是反映事物情况之间条件关系的判断，它的真</a:t>
                      </a:r>
                      <a:r>
                        <a:rPr lang="zh-CN" sz="2500" b="1" kern="100" dirty="0" smtClean="0">
                          <a:effectLst/>
                          <a:latin typeface="宋体"/>
                          <a:ea typeface="方正细黑一简体"/>
                          <a:cs typeface="Times New Roman"/>
                        </a:rPr>
                        <a:t>假</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前</a:t>
                      </a:r>
                      <a:r>
                        <a:rPr lang="zh-CN" sz="2500" b="1" kern="100" dirty="0">
                          <a:effectLst/>
                          <a:latin typeface="宋体"/>
                          <a:ea typeface="方正细黑一简体"/>
                          <a:cs typeface="Times New Roman"/>
                        </a:rPr>
                        <a:t>件、后件本身的真假，而取决于判断所揭示的事物之</a:t>
                      </a:r>
                      <a:r>
                        <a:rPr lang="zh-CN" sz="2500" b="1" kern="100" dirty="0" smtClean="0">
                          <a:effectLst/>
                          <a:latin typeface="宋体"/>
                          <a:ea typeface="方正细黑一简体"/>
                          <a:cs typeface="Times New Roman"/>
                        </a:rPr>
                        <a:t>间</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能</a:t>
                      </a:r>
                      <a:r>
                        <a:rPr lang="zh-CN" sz="2500" b="1" kern="100" dirty="0">
                          <a:effectLst/>
                          <a:latin typeface="宋体"/>
                          <a:ea typeface="方正细黑一简体"/>
                          <a:cs typeface="Times New Roman"/>
                        </a:rPr>
                        <a:t>否成立。有时，前件和后件都是假的，但事物情况之间确实存在着某种条件关系，这样的判断仍然可以是真的</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前提</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掌握假言判断前件和后件所揭示的事物情况之间</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是我们正确运用假言判断的前提</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057027" y="404664"/>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
        <p:nvSpPr>
          <p:cNvPr id="8" name="矩形 7"/>
          <p:cNvSpPr/>
          <p:nvPr/>
        </p:nvSpPr>
        <p:spPr>
          <a:xfrm>
            <a:off x="1849115" y="2713419"/>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不取决于</a:t>
            </a:r>
            <a:endParaRPr lang="zh-CN" altLang="en-US" dirty="0"/>
          </a:p>
        </p:txBody>
      </p:sp>
      <p:sp>
        <p:nvSpPr>
          <p:cNvPr id="10" name="矩形 9"/>
          <p:cNvSpPr/>
          <p:nvPr/>
        </p:nvSpPr>
        <p:spPr>
          <a:xfrm>
            <a:off x="2209155" y="3356992"/>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条件关系</a:t>
            </a:r>
            <a:endParaRPr lang="zh-CN" altLang="en-US" dirty="0"/>
          </a:p>
        </p:txBody>
      </p:sp>
      <p:sp>
        <p:nvSpPr>
          <p:cNvPr id="12" name="矩形 11"/>
          <p:cNvSpPr/>
          <p:nvPr/>
        </p:nvSpPr>
        <p:spPr>
          <a:xfrm>
            <a:off x="9049915" y="4963671"/>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条件关系</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824536"/>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复合判断由选言支和联结项两部分组成</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复合判断由联结词和支判断两部分组成。</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在联言判断中，有一个联言支是真的，这个联言判断才是真的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在联言判断中，当且仅当组成它的各个联言支都是真的，这个联言判断才是真的。</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6264696"/>
          </a:xfrm>
        </p:spPr>
        <p:txBody>
          <a:bodyPr>
            <a:normAutofit fontScale="92500" lnSpcReduction="10000"/>
          </a:bodyPr>
          <a:lstStyle/>
          <a:p>
            <a:pPr indent="0" algn="just">
              <a:lnSpc>
                <a:spcPct val="170000"/>
              </a:lnSpc>
              <a:spcAft>
                <a:spcPts val="0"/>
              </a:spcAft>
              <a:tabLst>
                <a:tab pos="2700655" algn="l"/>
              </a:tabLst>
            </a:pPr>
            <a:r>
              <a:rPr lang="en-US" altLang="zh-CN" sz="2800" b="1" kern="100" dirty="0" smtClean="0">
                <a:latin typeface="宋体"/>
                <a:ea typeface="方正细黑一简体"/>
                <a:cs typeface="Times New Roman"/>
              </a:rPr>
              <a:t>(</a:t>
            </a:r>
            <a:r>
              <a:rPr lang="en-US" altLang="zh-CN" sz="2800" b="1" kern="100" dirty="0">
                <a:latin typeface="宋体"/>
                <a:ea typeface="方正细黑一简体"/>
                <a:cs typeface="Times New Roman"/>
              </a:rPr>
              <a:t>3)</a:t>
            </a:r>
            <a:r>
              <a:rPr lang="zh-CN" altLang="zh-CN" sz="2800" b="1" kern="100" dirty="0">
                <a:latin typeface="宋体"/>
                <a:ea typeface="方正细黑一简体"/>
                <a:cs typeface="Times New Roman"/>
              </a:rPr>
              <a:t>选言判断中，根据实际问题的需要，揭示一两种可能情况即可。</a:t>
            </a:r>
            <a:r>
              <a:rPr lang="en-US" altLang="zh-CN" sz="2800" b="1" kern="100" dirty="0">
                <a:latin typeface="宋体"/>
                <a:ea typeface="方正细黑一简体"/>
                <a:cs typeface="Times New Roman"/>
              </a:rPr>
              <a:t>(</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要根据实际问题的需要，尽量把对象的可能情况都揭示出来，不要遗漏有选择价值的可能情况。</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(4)</a:t>
            </a:r>
            <a:r>
              <a:rPr lang="zh-CN" altLang="zh-CN" sz="2800" b="1" kern="100" dirty="0">
                <a:latin typeface="宋体"/>
                <a:ea typeface="方正细黑一简体"/>
                <a:cs typeface="Times New Roman"/>
              </a:rPr>
              <a:t>假言判断即充分条件假言判断</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假言判断分为充分条件假言判断、必要条件假言判断和充分必要条件假言判断。</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(5)</a:t>
            </a:r>
            <a:r>
              <a:rPr lang="zh-CN" altLang="zh-CN" sz="2800" b="1" kern="100" dirty="0">
                <a:latin typeface="宋体"/>
                <a:ea typeface="方正细黑一简体"/>
                <a:cs typeface="Times New Roman"/>
              </a:rPr>
              <a:t>假言判断的真假取决于前件、后件本身的真假</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假言判断的真假取决于判断所揭示的事物之间的条件关系能否成立。</a:t>
            </a:r>
            <a:endParaRPr lang="zh-CN" altLang="zh-CN" sz="2800" kern="100" dirty="0">
              <a:latin typeface="宋体"/>
              <a:cs typeface="Courier New"/>
            </a:endParaRPr>
          </a:p>
          <a:p>
            <a:pPr>
              <a:tabLst>
                <a:tab pos="809625" algn="l"/>
              </a:tabLst>
            </a:pPr>
            <a:endParaRPr lang="zh-CN" altLang="en-US" sz="28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一</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判断的表达</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．《月令七十二候集解》载文：“立，建始也”“冬，终也，万物收藏也。”立冬代表着冬季的开始，阳退阴生、生气闭蓄，万物开始收藏。由此从一个侧面表</a:t>
            </a:r>
            <a:r>
              <a:rPr lang="zh-CN" altLang="zh-CN" sz="2600" b="1" kern="100" dirty="0" smtClean="0">
                <a:latin typeface="宋体"/>
                <a:ea typeface="方正细黑一简体"/>
                <a:cs typeface="Times New Roman"/>
              </a:rPr>
              <a:t>明</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104456"/>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①判断是语句的思想内容，语句是判断的语言形式</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②判断来源于人们的社会实践，是实践的反映</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③人们依据社会实践作出的判断都是真判断</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④判断必须对认识对象作出肯定或否定断定</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53650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料旨在说明判断来源于人们的社会实践，没有体现判断和语句的关系，①错误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由</a:t>
            </a:r>
            <a:r>
              <a:rPr lang="zh-CN" altLang="zh-CN" sz="2600" b="1" kern="100" dirty="0">
                <a:latin typeface="宋体"/>
                <a:ea typeface="方正细黑一简体"/>
                <a:cs typeface="Times New Roman"/>
              </a:rPr>
              <a:t>材料可知，判断来源于人们的社会实践，是实践的反映，判断必须对认识对象作出肯定或否定断定，②④正确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依</a:t>
            </a:r>
            <a:r>
              <a:rPr lang="zh-CN" altLang="zh-CN" sz="2600" b="1" kern="100" dirty="0">
                <a:latin typeface="宋体"/>
                <a:ea typeface="方正细黑一简体"/>
                <a:cs typeface="Times New Roman"/>
              </a:rPr>
              <a:t>据社会实践作出的判断并不都是真判断，③错误。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1089232" cy="5760639"/>
          </a:xfrm>
        </p:spPr>
        <p:txBody>
          <a:bodyPr>
            <a:no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．某校学生举行了“两山论”知识竞答活动。在知识竞答竞赛环节，主持人提问：请概述什么是“两山论”。第一组学生</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号抢答：所谓“两山论”，就是指“绿水青山就是金山银山”。据此，可以判</a:t>
            </a:r>
            <a:r>
              <a:rPr lang="zh-CN" altLang="zh-CN" sz="2600" b="1" kern="100" dirty="0" smtClean="0">
                <a:latin typeface="宋体"/>
                <a:ea typeface="方正细黑一简体"/>
                <a:cs typeface="Times New Roman"/>
              </a:rPr>
              <a:t>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①主持人的话语是判断，因为要求回答什么是“两山论”　②主持人的话语不是判断，因为它没有作出任何断定　③该学生的话语是判断，因为它断定了“两山论”是什么　④该学生的话语不是判断，因为无法断定其判断真假</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．①④</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44824"/>
            <a:ext cx="10801200" cy="295232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主</a:t>
            </a:r>
            <a:r>
              <a:rPr lang="zh-CN" altLang="zh-CN" sz="2600" b="1" kern="100" dirty="0">
                <a:latin typeface="宋体"/>
                <a:ea typeface="方正细黑一简体"/>
                <a:cs typeface="Times New Roman"/>
              </a:rPr>
              <a:t>持人的话是询问句，它没有作出任何断定，不表达判断，该学生的话语是判断，因为它断定了“两山论”是什么，②③正确，①④不符合题意。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824536"/>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．判断是通过语句表达的。歧义句不能准确地表达判断，会使人产生误解。下列语句中，存在歧义的是</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．学校来了三个医院的医生</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．书友们在浩瀚的书海中淘得快乐</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．他迅速地脱掉衣服，钻进被窝睡觉</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．合同上写得明明白白：“老孙欠老杨</a:t>
            </a:r>
            <a:r>
              <a:rPr lang="en-US" altLang="zh-CN" sz="2600" b="1" kern="100" dirty="0">
                <a:latin typeface="宋体"/>
                <a:ea typeface="方正细黑一简体"/>
                <a:cs typeface="Times New Roman"/>
              </a:rPr>
              <a:t>500</a:t>
            </a:r>
            <a:r>
              <a:rPr lang="zh-CN" altLang="zh-CN" sz="2600" b="1" kern="100" dirty="0">
                <a:latin typeface="宋体"/>
                <a:ea typeface="方正细黑一简体"/>
                <a:cs typeface="Times New Roman"/>
              </a:rPr>
              <a:t>元。”</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388843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学校来了三个医院的医生”，可以理解为学校来的医生有三个，是一个医院的，也可以理解为学校来的医生来自三个医院，存在歧义，</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表达准确，不存在歧义。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80720"/>
          </a:xfrm>
        </p:spPr>
        <p:txBody>
          <a:bodyPr>
            <a:normAutofit lnSpcReduction="10000"/>
          </a:bodyPr>
          <a:lstStyle/>
          <a:p>
            <a:pPr indent="662940" algn="ctr">
              <a:lnSpc>
                <a:spcPct val="170000"/>
              </a:lnSpc>
              <a:spcAft>
                <a:spcPts val="0"/>
              </a:spcAft>
              <a:tabLst>
                <a:tab pos="2700655" algn="l"/>
              </a:tabLst>
            </a:pPr>
            <a:r>
              <a:rPr lang="zh-CN" altLang="zh-CN" sz="2600" b="1" kern="100" dirty="0">
                <a:solidFill>
                  <a:srgbClr val="E36C0A"/>
                </a:solidFill>
                <a:latin typeface="宋体"/>
                <a:ea typeface="方正细黑一简体"/>
                <a:cs typeface="Times New Roman"/>
              </a:rPr>
              <a:t> </a:t>
            </a: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判断与语句的关系</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判断与语句之间的关系是思维与语言之间关系的具体表现。与判断这种思维形式相对应的语言形式是语句，任何判断都必须用语句表达。判断与语句又不完全对应，具体表现为以下三个方面：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有些语句表达判断，有些语句不表达判断。</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①不作断定、没有真假的语句并不表达判断。</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②表达判断的语句有陈述句、反问句、主谓结构的感叹句和偏正结构的感叹句。询问句、设问句、祈使句、感叹句中的询问句不表达判断。</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3168352"/>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同一个判断可以用不同的语句表达。同一个语句在不同语境中可以表达不同的判断。</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对于含义不明确的语句，我们需要依据语言的具体情况排除歧义，才能准确把握这些语句与其所表达的判断之间的关系。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二</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简单判断</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．小梁说：“爸爸到救灾物品分发点领取了大米、猪肉、化肥等物品，今天我们全家可以美美地吃一顿了！”小梁这句话的错误在于</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．缺少主项和谓项</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．主项与谓项搭配不当</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．量项和联项使用不准确</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．判断的“量”和“质”不统一</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大</a:t>
            </a:r>
            <a:r>
              <a:rPr lang="zh-CN" altLang="zh-CN" sz="2600" b="1" kern="100" dirty="0">
                <a:latin typeface="宋体"/>
                <a:ea typeface="方正细黑一简体"/>
                <a:cs typeface="Times New Roman"/>
              </a:rPr>
              <a:t>米、猪肉可以吃，化肥不能吃，这个判断中的概念主项与谓项搭配不当，不能如实地反映事物的状况，容易造成误解，</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我</a:t>
            </a:r>
            <a:r>
              <a:rPr lang="zh-CN" altLang="zh-CN" sz="2600" b="1" kern="100" dirty="0">
                <a:latin typeface="宋体"/>
                <a:ea typeface="方正细黑一简体"/>
                <a:cs typeface="Times New Roman"/>
              </a:rPr>
              <a:t>们全家是主项，吃一顿饭是谓项，并未缺少主项和谓项，</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不合题意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全</a:t>
            </a:r>
            <a:r>
              <a:rPr lang="zh-CN" altLang="zh-CN" sz="2600" b="1" kern="100" dirty="0">
                <a:latin typeface="宋体"/>
                <a:ea typeface="方正细黑一简体"/>
                <a:cs typeface="Times New Roman"/>
              </a:rPr>
              <a:t>家是量项，可以是联项，量项和联项使用准确，</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不合题意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该</a:t>
            </a:r>
            <a:r>
              <a:rPr lang="zh-CN" altLang="zh-CN" sz="2600" b="1" kern="100" dirty="0">
                <a:latin typeface="宋体"/>
                <a:ea typeface="方正细黑一简体"/>
                <a:cs typeface="Times New Roman"/>
              </a:rPr>
              <a:t>判断的“量”和“质”是统一的，是全称肯定判断，排除</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332656"/>
            <a:ext cx="11377264" cy="6336704"/>
          </a:xfrm>
        </p:spPr>
        <p:txBody>
          <a:bodyPr>
            <a:noAutofit/>
          </a:bodyPr>
          <a:lstStyle/>
          <a:p>
            <a:pPr marL="452438" indent="-452438"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某翁请客，见三位主客只来了一位，五位陪客只来了三位，便着急地说：“唉，该来的没来！”陪客一听，有的坐不住，走了。见主客未到齐，又有陪客走了，他更着急，脱口而出：“不该走的走了！”话音刚落，所有客人都走了。此翁傻了：“我错在哪儿？”此翁请客失败启示我们运用性质判断时应注</a:t>
            </a:r>
            <a:r>
              <a:rPr lang="zh-CN" altLang="zh-CN" sz="2600" b="1" kern="100" dirty="0" smtClean="0">
                <a:latin typeface="宋体"/>
                <a:ea typeface="方正细黑一简体"/>
                <a:cs typeface="Times New Roman"/>
              </a:rPr>
              <a:t>意</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．不能缺少主项和谓项</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．要准确地使用量项</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．要准确地使用联项</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．避免主项与谓项配合不当</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916832"/>
            <a:ext cx="10801200" cy="316835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唉，该来的没来”“不该走的走了”这两句话错误使用量项，导致所有客人都走了。所以此翁请客失败启示我们运用性质判断时应注意要准确地使用量项，</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符合题意、</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03244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．下列关系判断正确的有</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625475" indent="36513" algn="just">
              <a:lnSpc>
                <a:spcPct val="170000"/>
              </a:lnSpc>
              <a:spcAft>
                <a:spcPts val="0"/>
              </a:spcAft>
              <a:tabLst>
                <a:tab pos="2700655" algn="l"/>
              </a:tabLst>
            </a:pPr>
            <a:r>
              <a:rPr lang="zh-CN" altLang="zh-CN" sz="2600" b="1" kern="100" dirty="0">
                <a:latin typeface="宋体"/>
                <a:ea typeface="方正细黑一简体"/>
                <a:cs typeface="Times New Roman"/>
              </a:rPr>
              <a:t>①小明是小丽的同学——反对称关系　②小华是小李的邻居——对称关系　③小王比小张高，小张比小红高——传递关系　④小刘认识小孙——反传递关系</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264696"/>
          </a:xfrm>
        </p:spPr>
        <p:txBody>
          <a:bodyPr>
            <a:normAutofit lnSpcReduction="10000"/>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小</a:t>
            </a:r>
            <a:r>
              <a:rPr lang="zh-CN" altLang="zh-CN" sz="2600" b="1" kern="100" dirty="0">
                <a:latin typeface="宋体"/>
                <a:ea typeface="方正细黑一简体"/>
                <a:cs typeface="Times New Roman"/>
              </a:rPr>
              <a:t>明是小丽的同学，“同学”关系是对称关系，因为小丽也是小明的同学，①错误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小</a:t>
            </a:r>
            <a:r>
              <a:rPr lang="zh-CN" altLang="zh-CN" sz="2600" b="1" kern="100" dirty="0">
                <a:latin typeface="宋体"/>
                <a:ea typeface="方正细黑一简体"/>
                <a:cs typeface="Times New Roman"/>
              </a:rPr>
              <a:t>华是小李的邻居，“邻居”关系是对称关系，因为小李也是小华的邻居，②正确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小</a:t>
            </a:r>
            <a:r>
              <a:rPr lang="zh-CN" altLang="zh-CN" sz="2600" b="1" kern="100" dirty="0">
                <a:latin typeface="宋体"/>
                <a:ea typeface="方正细黑一简体"/>
                <a:cs typeface="Times New Roman"/>
              </a:rPr>
              <a:t>王比小张高，小张比小红高，“……比……高”是传递关系，因为小王肯定比小红高，③正确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小</a:t>
            </a:r>
            <a:r>
              <a:rPr lang="zh-CN" altLang="zh-CN" sz="2600" b="1" kern="100" dirty="0">
                <a:latin typeface="宋体"/>
                <a:ea typeface="方正细黑一简体"/>
                <a:cs typeface="Times New Roman"/>
              </a:rPr>
              <a:t>刘认识小孙，“认识”关系是非对称关系，因为小孙不一定认识小刘，④错误。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288032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运用性质判断常见的错误</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．我们强调运用性质判断“质”“量”要准确，凡“质”“量”不准确的性质判断都是错误的。常见的错误有以下三种：</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079207955"/>
              </p:ext>
            </p:extLst>
          </p:nvPr>
        </p:nvGraphicFramePr>
        <p:xfrm>
          <a:off x="1057027" y="3573016"/>
          <a:ext cx="10081120" cy="2694432"/>
        </p:xfrm>
        <a:graphic>
          <a:graphicData uri="http://schemas.openxmlformats.org/drawingml/2006/table">
            <a:tbl>
              <a:tblPr/>
              <a:tblGrid>
                <a:gridCol w="1106067"/>
                <a:gridCol w="8975053"/>
              </a:tblGrid>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主谓失合</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例如，“中学生是人生的重要阶段”，这个判断的主项“中学生”指的是人，而谓项“阶段”指的是时间、时期。二者不是同一个范畴，外延上不可能有任何联系。这样的错误叫作主谓失合</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613913084"/>
              </p:ext>
            </p:extLst>
          </p:nvPr>
        </p:nvGraphicFramePr>
        <p:xfrm>
          <a:off x="408955" y="648760"/>
          <a:ext cx="11233248" cy="6062472"/>
        </p:xfrm>
        <a:graphic>
          <a:graphicData uri="http://schemas.openxmlformats.org/drawingml/2006/table">
            <a:tbl>
              <a:tblPr/>
              <a:tblGrid>
                <a:gridCol w="792088"/>
                <a:gridCol w="10441160"/>
              </a:tblGrid>
              <a:tr h="301730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断定过量</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例如，“所有的金属都是固体”，这个判断使用了全称量词，是全称判断。事实上，并不是每一种金属都是固体，如水银就不是固体。这个判断的错误是量项对主项的限定过大。这种错误叫作“断定过量”。在运用性质判断的时候，一定要注意“慎用全称”。当我们不能确定是否主项中的所有对象都具有某种性质时，就应当运用特称判断。即使客观上主项中的所有对象都具有某种性质，用特称判断表达也没有错误。例如，一个人并不知道是不是所有的金属都是导体的时候，用了“有些金属是导体”这样一个特称判断，尽管客观上每一种金属都是导体，这个特称判断也没有错</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08955" y="-27384"/>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569444018"/>
              </p:ext>
            </p:extLst>
          </p:nvPr>
        </p:nvGraphicFramePr>
        <p:xfrm>
          <a:off x="552971" y="2348880"/>
          <a:ext cx="11233248" cy="2694432"/>
        </p:xfrm>
        <a:graphic>
          <a:graphicData uri="http://schemas.openxmlformats.org/drawingml/2006/table">
            <a:tbl>
              <a:tblPr/>
              <a:tblGrid>
                <a:gridCol w="792088"/>
                <a:gridCol w="10441160"/>
              </a:tblGrid>
              <a:tr h="1508654">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误用多重否定</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最简单的肯定或否定一般不会用错。有时，为了表达强烈的语气，往往用双重否定，或者为了特殊的表达意图，使用三重否定，这时候就应当格外小心。例如，“没有谁不愿意看到自己的国家不安定”，这句话等于“谁都愿意看到自己的国家不安定”。这与说话者的本意正好相反</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24979" y="1465215"/>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2420888"/>
            <a:ext cx="10801200" cy="2448272"/>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．准确进行性质判断的要求：不能缺少主项和谓项；避免主项和谓项配合不当；准确地使用量项和联项，以保证判断的“质”与“量”都准确无误。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368152"/>
          </a:xfrm>
        </p:spPr>
        <p:txBody>
          <a:bodyPr>
            <a:normAutofit lnSpcReduction="10000"/>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“关系性质”的分类</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．对称关系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669655281"/>
              </p:ext>
            </p:extLst>
          </p:nvPr>
        </p:nvGraphicFramePr>
        <p:xfrm>
          <a:off x="768995" y="1988840"/>
          <a:ext cx="10657185" cy="4746975"/>
        </p:xfrm>
        <a:graphic>
          <a:graphicData uri="http://schemas.openxmlformats.org/drawingml/2006/table">
            <a:tbl>
              <a:tblPr/>
              <a:tblGrid>
                <a:gridCol w="1152128"/>
                <a:gridCol w="2298041"/>
                <a:gridCol w="2443579"/>
                <a:gridCol w="1937670"/>
                <a:gridCol w="2825767"/>
              </a:tblGrid>
              <a:tr h="452596">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类型</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图示</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典例</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特点</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常见</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对称</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小华和小娜是双胞胎</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互相具有同一关系</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朋友、同学、交叉等</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反对称</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张明比李辉高</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不都具有同一关系</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大于、重于、晚于等</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非对称</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关系</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蓝队支持红队</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不一定具有同一关系</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尊重、帮助、佩服等</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6630" name="Picture 6" descr="F:\新教材政治选择性必修2、3\23YLCXXZZX3-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993131" y="3140968"/>
            <a:ext cx="2098519" cy="576064"/>
          </a:xfrm>
          <a:prstGeom prst="rect">
            <a:avLst/>
          </a:prstGeom>
          <a:noFill/>
          <a:extLst>
            <a:ext uri="{909E8E84-426E-40DD-AFC4-6F175D3DCCD1}">
              <a14:hiddenFill xmlns:a14="http://schemas.microsoft.com/office/drawing/2010/main">
                <a:solidFill>
                  <a:srgbClr val="FFFFFF"/>
                </a:solidFill>
              </a14:hiddenFill>
            </a:ext>
          </a:extLst>
        </p:spPr>
      </p:pic>
      <p:pic>
        <p:nvPicPr>
          <p:cNvPr id="26629" name="Picture 5" descr="F:\新教材政治选择性必修2、3\23YLCXXZZX3-12.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992751" y="4465255"/>
            <a:ext cx="2126313" cy="562847"/>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F:\新教材政治选择性必修2、3\23YLCXXZZX3-13.TIF"/>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958842" y="5776885"/>
            <a:ext cx="2167097" cy="807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260648"/>
            <a:ext cx="10801200" cy="864096"/>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．传递关系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81177001"/>
              </p:ext>
            </p:extLst>
          </p:nvPr>
        </p:nvGraphicFramePr>
        <p:xfrm>
          <a:off x="552971" y="1055666"/>
          <a:ext cx="11161240" cy="5253654"/>
        </p:xfrm>
        <a:graphic>
          <a:graphicData uri="http://schemas.openxmlformats.org/drawingml/2006/table">
            <a:tbl>
              <a:tblPr/>
              <a:tblGrid>
                <a:gridCol w="1224136"/>
                <a:gridCol w="2880320"/>
                <a:gridCol w="4680520"/>
                <a:gridCol w="2376264"/>
              </a:tblGrid>
              <a:tr h="32328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类型</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图示</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典例</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特点</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984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传递</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en-US" sz="2600" b="1" kern="100">
                          <a:effectLst/>
                          <a:latin typeface="方正细黑一简体"/>
                          <a:cs typeface="Times New Roman"/>
                        </a:rPr>
                        <a:t>A</a:t>
                      </a:r>
                      <a:r>
                        <a:rPr lang="zh-CN" sz="2600" b="1" kern="100">
                          <a:effectLst/>
                          <a:latin typeface="宋体"/>
                          <a:ea typeface="方正细黑一简体"/>
                          <a:cs typeface="Times New Roman"/>
                        </a:rPr>
                        <a:t>比</a:t>
                      </a:r>
                      <a:r>
                        <a:rPr lang="en-US" sz="2600" b="1" kern="100">
                          <a:effectLst/>
                          <a:latin typeface="宋体"/>
                          <a:ea typeface="方正细黑一简体"/>
                          <a:cs typeface="Times New Roman"/>
                        </a:rPr>
                        <a:t>B</a:t>
                      </a:r>
                      <a:r>
                        <a:rPr lang="zh-CN" sz="2600" b="1" kern="100">
                          <a:effectLst/>
                          <a:latin typeface="宋体"/>
                          <a:ea typeface="方正细黑一简体"/>
                          <a:cs typeface="Times New Roman"/>
                        </a:rPr>
                        <a:t>高，</a:t>
                      </a:r>
                      <a:r>
                        <a:rPr lang="en-US" sz="2600" b="1" kern="100">
                          <a:effectLst/>
                          <a:latin typeface="宋体"/>
                          <a:ea typeface="方正细黑一简体"/>
                          <a:cs typeface="Times New Roman"/>
                        </a:rPr>
                        <a:t>B</a:t>
                      </a:r>
                      <a:r>
                        <a:rPr lang="zh-CN" sz="2600" b="1" kern="100">
                          <a:effectLst/>
                          <a:latin typeface="宋体"/>
                          <a:ea typeface="方正细黑一简体"/>
                          <a:cs typeface="Times New Roman"/>
                        </a:rPr>
                        <a:t>比</a:t>
                      </a:r>
                      <a:r>
                        <a:rPr lang="en-US" sz="2600" b="1" kern="100">
                          <a:effectLst/>
                          <a:latin typeface="宋体"/>
                          <a:ea typeface="方正细黑一简体"/>
                          <a:cs typeface="Times New Roman"/>
                        </a:rPr>
                        <a:t>C</a:t>
                      </a:r>
                      <a:r>
                        <a:rPr lang="zh-CN" sz="2600" b="1" kern="100">
                          <a:effectLst/>
                          <a:latin typeface="宋体"/>
                          <a:ea typeface="方正细黑一简体"/>
                          <a:cs typeface="Times New Roman"/>
                        </a:rPr>
                        <a:t>高，则</a:t>
                      </a:r>
                      <a:r>
                        <a:rPr lang="en-US" sz="2600" b="1" kern="100">
                          <a:effectLst/>
                          <a:latin typeface="宋体"/>
                          <a:ea typeface="方正细黑一简体"/>
                          <a:cs typeface="Times New Roman"/>
                        </a:rPr>
                        <a:t>A</a:t>
                      </a:r>
                      <a:r>
                        <a:rPr lang="zh-CN" sz="2600" b="1" kern="100">
                          <a:effectLst/>
                          <a:latin typeface="宋体"/>
                          <a:ea typeface="方正细黑一简体"/>
                          <a:cs typeface="Times New Roman"/>
                        </a:rPr>
                        <a:t>肯定比</a:t>
                      </a:r>
                      <a:r>
                        <a:rPr lang="en-US" sz="2600" b="1" kern="100">
                          <a:effectLst/>
                          <a:latin typeface="宋体"/>
                          <a:ea typeface="方正细黑一简体"/>
                          <a:cs typeface="Times New Roman"/>
                        </a:rPr>
                        <a:t>C</a:t>
                      </a:r>
                      <a:r>
                        <a:rPr lang="zh-CN" sz="2600" b="1" kern="100">
                          <a:effectLst/>
                          <a:latin typeface="宋体"/>
                          <a:ea typeface="方正细黑一简体"/>
                          <a:cs typeface="Times New Roman"/>
                        </a:rPr>
                        <a:t>高</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互相具有同一关系</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6415">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反传递</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甲是乙的儿子，乙是丙的儿子，则甲一定不是丙的儿子</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不都具有同一关系</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641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非传递</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关系</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小明认识小光，小光认识小红。那么，小明未必认识小红</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不一定具有同一关系</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7654" name="Picture 6" descr="F:\新教材政治选择性必修2、3\23YLCXXZZX3-1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921123" y="1988840"/>
            <a:ext cx="2542932" cy="835271"/>
          </a:xfrm>
          <a:prstGeom prst="rect">
            <a:avLst/>
          </a:prstGeom>
          <a:noFill/>
          <a:extLst>
            <a:ext uri="{909E8E84-426E-40DD-AFC4-6F175D3DCCD1}">
              <a14:hiddenFill xmlns:a14="http://schemas.microsoft.com/office/drawing/2010/main">
                <a:solidFill>
                  <a:srgbClr val="FFFFFF"/>
                </a:solidFill>
              </a14:hiddenFill>
            </a:ext>
          </a:extLst>
        </p:spPr>
      </p:pic>
      <p:pic>
        <p:nvPicPr>
          <p:cNvPr id="27653" name="Picture 5" descr="F:\新教材政治选择性必修2、3\23YLCXXZZX3-15.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921123" y="3501008"/>
            <a:ext cx="2561493" cy="816706"/>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F:\新教材政治选择性必修2、3\23YLCXXZZX3-16.TIF"/>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993131" y="5090973"/>
            <a:ext cx="2524369" cy="1002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31652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04056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zh-CN" altLang="en-US"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三</a:t>
            </a:r>
            <a:r>
              <a:rPr lang="zh-CN" altLang="en-US"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复合判断</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．依据判断本身是否包含其他判断，判断可以划分为简单判断和复合判断。复合判断是指本身包含其他判断的判断。下列语句属于复合判断的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①中国是爱好和平的国家　②李白和杜甫都是伟大的诗人　③中国是非洲人民的好朋友　④文化创作，只有破旧才能立新</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①③</a:t>
            </a:r>
            <a:r>
              <a:rPr lang="zh-CN" altLang="zh-CN" sz="2600" b="1" kern="100" dirty="0">
                <a:latin typeface="宋体"/>
                <a:ea typeface="方正细黑一简体"/>
                <a:cs typeface="Times New Roman"/>
              </a:rPr>
              <a:t>这两项都是直接由概念构成且不包含其他判断的简单判断，不符合题意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②④</a:t>
            </a:r>
            <a:r>
              <a:rPr lang="zh-CN" altLang="zh-CN" sz="2600" b="1" kern="100" dirty="0">
                <a:latin typeface="宋体"/>
                <a:ea typeface="方正细黑一简体"/>
                <a:cs typeface="Times New Roman"/>
              </a:rPr>
              <a:t>这两项属于复合判断，符合题意。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63810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．依据前件、后件所反映的事物情况之间存在的条件关系不同，假言判断分为充分条件假言判断、必要条件假言判断和充分必要条件假言判断。下列判断属于必要条件假言判断的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．如果骄傲自满，学习成绩就会下降</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．全国人民只有万众一心，才能共克难关</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．鲁迅既是文学家，又是思想家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．一个数是偶数，当且仅当，这个数能被</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整除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63810006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396044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根</a:t>
            </a:r>
            <a:r>
              <a:rPr lang="zh-CN" altLang="zh-CN" sz="2600" b="1" kern="100" dirty="0">
                <a:latin typeface="宋体"/>
                <a:ea typeface="方正细黑一简体"/>
                <a:cs typeface="Times New Roman"/>
              </a:rPr>
              <a:t>据必要条件假言判断的要求可知，如果没有前一种事物情况就一定没有后一种事物情况。</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项为必要条件假言判断，正确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a:t>
            </a:r>
            <a:r>
              <a:rPr lang="zh-CN" altLang="zh-CN" sz="2600" b="1" kern="100" dirty="0">
                <a:latin typeface="宋体"/>
                <a:ea typeface="方正细黑一简体"/>
                <a:cs typeface="Times New Roman"/>
              </a:rPr>
              <a:t>项为充分条件假言判断，</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项为联言判断，</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项为充要条件假言判断，均不符合题意。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63810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332656"/>
            <a:ext cx="11521280" cy="6336704"/>
          </a:xfrm>
        </p:spPr>
        <p:txBody>
          <a:bodyPr>
            <a:normAutofit fontScale="70000" lnSpcReduction="20000"/>
          </a:bodyPr>
          <a:lstStyle/>
          <a:p>
            <a:pPr marL="625475" indent="-625475" algn="just">
              <a:lnSpc>
                <a:spcPct val="170000"/>
              </a:lnSpc>
              <a:spcAft>
                <a:spcPts val="0"/>
              </a:spcAft>
              <a:tabLst>
                <a:tab pos="2700655" algn="l"/>
              </a:tabLst>
            </a:pPr>
            <a:r>
              <a:rPr lang="en-US" altLang="zh-CN" sz="3700" b="1" kern="100" dirty="0">
                <a:latin typeface="方正细黑一简体"/>
                <a:cs typeface="Times New Roman"/>
              </a:rPr>
              <a:t>3</a:t>
            </a:r>
            <a:r>
              <a:rPr lang="zh-CN" altLang="zh-CN" sz="3700" b="1" kern="100" dirty="0">
                <a:latin typeface="宋体"/>
                <a:ea typeface="方正细黑一简体"/>
                <a:cs typeface="Times New Roman"/>
              </a:rPr>
              <a:t>．《中国经济时报》载文指出，培育一批领军企业，打造一批数字产业集群，不仅可以提高我国数字产业和数字企业的国际竞争力，而且可为数字经济带动世界经济复苏与繁荣作出贡献。下列选项中，与上述材料中复合判断的类型一致的</a:t>
            </a:r>
            <a:r>
              <a:rPr lang="zh-CN" altLang="zh-CN" sz="3700" b="1" kern="100" dirty="0" smtClean="0">
                <a:latin typeface="宋体"/>
                <a:ea typeface="方正细黑一简体"/>
                <a:cs typeface="Times New Roman"/>
              </a:rPr>
              <a:t>是</a:t>
            </a:r>
            <a:r>
              <a:rPr lang="en-US" altLang="zh-CN" sz="3700" b="1" kern="100" dirty="0" smtClean="0">
                <a:latin typeface="宋体"/>
                <a:ea typeface="方正细黑一简体"/>
                <a:cs typeface="Times New Roman"/>
              </a:rPr>
              <a:t>                                              (</a:t>
            </a:r>
            <a:r>
              <a:rPr lang="zh-CN" altLang="zh-CN" sz="3700" b="1" kern="100" dirty="0">
                <a:latin typeface="宋体"/>
                <a:ea typeface="方正细黑一简体"/>
                <a:cs typeface="Times New Roman"/>
              </a:rPr>
              <a:t>　</a:t>
            </a:r>
            <a:r>
              <a:rPr lang="en-US" altLang="zh-CN" sz="3700" b="1" kern="100" dirty="0">
                <a:latin typeface="宋体"/>
                <a:ea typeface="方正细黑一简体"/>
                <a:cs typeface="Times New Roman"/>
              </a:rPr>
              <a:t> )</a:t>
            </a:r>
            <a:endParaRPr lang="zh-CN" altLang="zh-CN" sz="3700" kern="100" dirty="0">
              <a:latin typeface="宋体"/>
              <a:cs typeface="Courier New"/>
            </a:endParaRPr>
          </a:p>
          <a:p>
            <a:pPr marL="625475" indent="36513" algn="just">
              <a:lnSpc>
                <a:spcPct val="170000"/>
              </a:lnSpc>
              <a:spcAft>
                <a:spcPts val="0"/>
              </a:spcAft>
              <a:tabLst>
                <a:tab pos="2700655" algn="l"/>
              </a:tabLst>
            </a:pPr>
            <a:r>
              <a:rPr lang="zh-CN" altLang="zh-CN" sz="3700" b="1" kern="100" dirty="0">
                <a:latin typeface="宋体"/>
                <a:ea typeface="方正细黑一简体"/>
                <a:cs typeface="Times New Roman"/>
              </a:rPr>
              <a:t>①许多地方要么不公开高考满分作文，要么公开高考满分作文　②中国共产党既是中国先进文化的积极引领者和践行者，又是中华优秀传统文化的忠实传承者和弘扬者　③中国共产党是中国工人阶级的先锋队，是中国人民和中华民族的先锋队　④只有巩固好脱贫攻坚成果，老百姓的日子才会越过越红火</a:t>
            </a:r>
            <a:endParaRPr lang="zh-CN" altLang="zh-CN" sz="3700" kern="100" dirty="0">
              <a:latin typeface="宋体"/>
              <a:cs typeface="Courier New"/>
            </a:endParaRPr>
          </a:p>
          <a:p>
            <a:pPr indent="662940" algn="just">
              <a:lnSpc>
                <a:spcPct val="170000"/>
              </a:lnSpc>
              <a:spcAft>
                <a:spcPts val="0"/>
              </a:spcAft>
              <a:tabLst>
                <a:tab pos="2700655" algn="l"/>
              </a:tabLst>
            </a:pPr>
            <a:r>
              <a:rPr lang="en-US" altLang="zh-CN" sz="3700" b="1" kern="100" dirty="0">
                <a:latin typeface="方正细黑一简体"/>
                <a:cs typeface="Times New Roman"/>
              </a:rPr>
              <a:t>A</a:t>
            </a:r>
            <a:r>
              <a:rPr lang="zh-CN" altLang="zh-CN" sz="3700" b="1" kern="100" dirty="0">
                <a:latin typeface="宋体"/>
                <a:ea typeface="方正细黑一简体"/>
                <a:cs typeface="Times New Roman"/>
              </a:rPr>
              <a:t>．①③</a:t>
            </a:r>
            <a:r>
              <a:rPr lang="en-US" altLang="zh-CN" sz="3700" b="1" kern="100" dirty="0">
                <a:latin typeface="方正细黑一简体"/>
                <a:cs typeface="Times New Roman"/>
              </a:rPr>
              <a:t>  </a:t>
            </a:r>
            <a:r>
              <a:rPr lang="en-US" altLang="zh-CN" sz="3700" b="1" kern="100" dirty="0" smtClean="0">
                <a:latin typeface="方正细黑一简体"/>
                <a:cs typeface="Times New Roman"/>
              </a:rPr>
              <a:t>  B</a:t>
            </a:r>
            <a:r>
              <a:rPr lang="zh-CN" altLang="zh-CN" sz="3700" b="1" kern="100" dirty="0">
                <a:latin typeface="宋体"/>
                <a:ea typeface="方正细黑一简体"/>
                <a:cs typeface="Times New Roman"/>
              </a:rPr>
              <a:t>．①④</a:t>
            </a:r>
            <a:r>
              <a:rPr lang="en-US" altLang="zh-CN" sz="3700" b="1" kern="100" dirty="0">
                <a:latin typeface="方正细黑一简体"/>
                <a:cs typeface="Times New Roman"/>
              </a:rPr>
              <a:t>  </a:t>
            </a:r>
            <a:r>
              <a:rPr lang="en-US" altLang="zh-CN" sz="3700" b="1" kern="100" dirty="0" smtClean="0">
                <a:latin typeface="方正细黑一简体"/>
                <a:cs typeface="Times New Roman"/>
              </a:rPr>
              <a:t>  C</a:t>
            </a:r>
            <a:r>
              <a:rPr lang="zh-CN" altLang="zh-CN" sz="3700" b="1" kern="100" dirty="0">
                <a:latin typeface="宋体"/>
                <a:ea typeface="方正细黑一简体"/>
                <a:cs typeface="Times New Roman"/>
              </a:rPr>
              <a:t>．②③</a:t>
            </a:r>
            <a:r>
              <a:rPr lang="en-US" altLang="zh-CN" sz="3700" b="1" kern="100" dirty="0">
                <a:latin typeface="方正细黑一简体"/>
                <a:cs typeface="Times New Roman"/>
              </a:rPr>
              <a:t>  </a:t>
            </a:r>
            <a:r>
              <a:rPr lang="en-US" altLang="zh-CN" sz="3700" b="1" kern="100" dirty="0" smtClean="0">
                <a:latin typeface="方正细黑一简体"/>
                <a:cs typeface="Times New Roman"/>
              </a:rPr>
              <a:t>  D</a:t>
            </a:r>
            <a:r>
              <a:rPr lang="zh-CN" altLang="zh-CN" sz="3700" b="1" kern="100" dirty="0">
                <a:latin typeface="宋体"/>
                <a:ea typeface="方正细黑一简体"/>
                <a:cs typeface="Times New Roman"/>
              </a:rPr>
              <a:t>．②④</a:t>
            </a:r>
            <a:endParaRPr lang="zh-CN" altLang="zh-CN" sz="37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6381000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120679"/>
          </a:xfrm>
        </p:spPr>
        <p:txBody>
          <a:bodyPr>
            <a:normAutofit lnSpcReduction="10000"/>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题</a:t>
            </a:r>
            <a:r>
              <a:rPr lang="zh-CN" altLang="zh-CN" sz="2600" b="1" kern="100" dirty="0">
                <a:latin typeface="宋体"/>
                <a:ea typeface="方正细黑一简体"/>
                <a:cs typeface="Times New Roman"/>
              </a:rPr>
              <a:t>干中“不仅……而且……”属于联言判断，是断定对象的几种情况同时存在的判断。“要么……要么……”属于不相容选言判断，①排除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既……又……”属于联言判断，中国共产党是中国先进文化的积极引领者和践行者，是中华优秀传统文化的忠实传承者和弘扬者，可以同时存在，②符合题意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中</a:t>
            </a:r>
            <a:r>
              <a:rPr lang="zh-CN" altLang="zh-CN" sz="2600" b="1" kern="100" dirty="0">
                <a:latin typeface="宋体"/>
                <a:ea typeface="方正细黑一简体"/>
                <a:cs typeface="Times New Roman"/>
              </a:rPr>
              <a:t>国共产党是中国工人阶级的先锋队，是中国人民和中华民族的先锋队，可以同时存在，属于联言判断，③符合题意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只有……才……”属于必要条件假言判断，④排除。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63810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264696"/>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．区分联言判断和关系判断</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当联言判断用单句表达时，在形式上与关系判断很容易混淆。例如：①小刘和小赵是球迷。②小刘和小赵是同乡。</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区别联言判断和关系判断的方法，是将单句变成复句看是否成立，联言判断变成复句后，每个分句都成立；关系判断变成复句后，两个分句都不成立。例如：①变成“小刘是球迷，小赵也是球迷”，句子成立</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②</a:t>
            </a:r>
            <a:r>
              <a:rPr lang="zh-CN" altLang="zh-CN" sz="2600" b="1" kern="100" dirty="0">
                <a:latin typeface="宋体"/>
                <a:ea typeface="方正细黑一简体"/>
                <a:cs typeface="Times New Roman"/>
              </a:rPr>
              <a:t>变成“小刘是同乡，小赵也是同乡”，句子不成立。因此，①是联言判断，②是关系判断。</a:t>
            </a:r>
            <a:endParaRPr lang="zh-CN" altLang="en-US" sz="2600" dirty="0"/>
          </a:p>
        </p:txBody>
      </p:sp>
    </p:spTree>
    <p:extLst>
      <p:ext uri="{BB962C8B-B14F-4D97-AF65-F5344CB8AC3E}">
        <p14:creationId xmlns:p14="http://schemas.microsoft.com/office/powerpoint/2010/main" val="6381000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620688"/>
            <a:ext cx="10801200" cy="720080"/>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．假言判断的主要类型</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614916424"/>
              </p:ext>
            </p:extLst>
          </p:nvPr>
        </p:nvGraphicFramePr>
        <p:xfrm>
          <a:off x="696988" y="1600200"/>
          <a:ext cx="10729191" cy="4715256"/>
        </p:xfrm>
        <a:graphic>
          <a:graphicData uri="http://schemas.openxmlformats.org/drawingml/2006/table">
            <a:tbl>
              <a:tblPr/>
              <a:tblGrid>
                <a:gridCol w="720079"/>
                <a:gridCol w="3240360"/>
                <a:gridCol w="3312368"/>
                <a:gridCol w="3456384"/>
              </a:tblGrid>
              <a:tr h="532466">
                <a:tc>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充分条件</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假言判断</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必要条件</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假言判断</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充分必要条</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件假言判断</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3632">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逻</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辑</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要</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义</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如果有前一种事物情况就必有后一种事物情况，前一种情况就是后一种情况的充分条件</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如果没有前一种事物情况就一定没有后一种事物情况，前一种情况就是后一种情况的必要条件</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有了这种情况，必将产生某种情况；没有这种情况，必不产生该种情况</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3810006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609600" y="1600200"/>
          <a:ext cx="10729191" cy="4041648"/>
        </p:xfrm>
        <a:graphic>
          <a:graphicData uri="http://schemas.openxmlformats.org/drawingml/2006/table">
            <a:tbl>
              <a:tblPr/>
              <a:tblGrid>
                <a:gridCol w="720079"/>
                <a:gridCol w="3240360"/>
                <a:gridCol w="3312368"/>
                <a:gridCol w="3456384"/>
              </a:tblGrid>
              <a:tr h="1064932">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联</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结</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项</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“如果……那么……”“只要……就……”等</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“只有……才……”“除非……才……”等</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“当且仅当……，则……”</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4932">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真假判断</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前件真，后件必真；前件假，后件不一定假</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前件假，后件必假，没有前件，就一定没有后件</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前件真，后件必真；前件假，后件必假</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52971" y="764704"/>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Tree>
    <p:extLst>
      <p:ext uri="{BB962C8B-B14F-4D97-AF65-F5344CB8AC3E}">
        <p14:creationId xmlns:p14="http://schemas.microsoft.com/office/powerpoint/2010/main" val="63810006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二</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532</TotalTime>
  <Words>8187</Words>
  <Application>Microsoft Office PowerPoint</Application>
  <PresentationFormat>自定义</PresentationFormat>
  <Paragraphs>576</Paragraphs>
  <Slides>76</Slides>
  <Notes>2</Notes>
  <HiddenSlides>0</HiddenSlides>
  <MMClips>0</MMClips>
  <ScaleCrop>false</ScaleCrop>
  <HeadingPairs>
    <vt:vector size="4" baseType="variant">
      <vt:variant>
        <vt:lpstr>主题</vt:lpstr>
      </vt:variant>
      <vt:variant>
        <vt:i4>1</vt:i4>
      </vt:variant>
      <vt:variant>
        <vt:lpstr>幻灯片标题</vt:lpstr>
      </vt:variant>
      <vt:variant>
        <vt:i4>76</vt:i4>
      </vt:variant>
    </vt:vector>
  </HeadingPairs>
  <TitlesOfParts>
    <vt:vector size="7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151</cp:revision>
  <dcterms:created xsi:type="dcterms:W3CDTF">2021-04-02T06:41:31Z</dcterms:created>
  <dcterms:modified xsi:type="dcterms:W3CDTF">2023-02-16T05:52:30Z</dcterms:modified>
</cp:coreProperties>
</file>